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61" r:id="rId3"/>
    <p:sldId id="258" r:id="rId4"/>
    <p:sldId id="259" r:id="rId5"/>
    <p:sldId id="262" r:id="rId6"/>
    <p:sldId id="260" r:id="rId7"/>
    <p:sldId id="263" r:id="rId8"/>
    <p:sldId id="264" r:id="rId9"/>
    <p:sldId id="265" r:id="rId10"/>
    <p:sldId id="266" r:id="rId11"/>
    <p:sldId id="276" r:id="rId12"/>
    <p:sldId id="277" r:id="rId13"/>
    <p:sldId id="267" r:id="rId14"/>
    <p:sldId id="268" r:id="rId15"/>
    <p:sldId id="269" r:id="rId16"/>
    <p:sldId id="278"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59B3"/>
    <a:srgbClr val="D97187"/>
    <a:srgbClr val="E6DB00"/>
    <a:srgbClr val="4E0A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4660"/>
  </p:normalViewPr>
  <p:slideViewPr>
    <p:cSldViewPr snapToGrid="0">
      <p:cViewPr varScale="1">
        <p:scale>
          <a:sx n="85" d="100"/>
          <a:sy n="85" d="100"/>
        </p:scale>
        <p:origin x="821" y="62"/>
      </p:cViewPr>
      <p:guideLst/>
    </p:cSldViewPr>
  </p:slideViewPr>
  <p:notesTextViewPr>
    <p:cViewPr>
      <p:scale>
        <a:sx n="1" d="1"/>
        <a:sy n="1" d="1"/>
      </p:scale>
      <p:origin x="0" y="0"/>
    </p:cViewPr>
  </p:notesTextViewPr>
  <p:sorterViewPr>
    <p:cViewPr>
      <p:scale>
        <a:sx n="100" d="100"/>
        <a:sy n="100" d="100"/>
      </p:scale>
      <p:origin x="0" y="-677"/>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0EFF70-C26E-4BFB-A144-9DBC31577860}" type="datetimeFigureOut">
              <a:rPr lang="en-IN" smtClean="0"/>
              <a:t>29-10-2023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E82A3B-D172-46D1-8822-9BC7BF5686B0}" type="slidenum">
              <a:rPr lang="en-IN" smtClean="0"/>
              <a:t>‹#›</a:t>
            </a:fld>
            <a:endParaRPr lang="en-IN"/>
          </a:p>
        </p:txBody>
      </p:sp>
    </p:spTree>
    <p:extLst>
      <p:ext uri="{BB962C8B-B14F-4D97-AF65-F5344CB8AC3E}">
        <p14:creationId xmlns:p14="http://schemas.microsoft.com/office/powerpoint/2010/main" val="3958637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05B3E-1B05-D810-2105-9C809F5997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1503DEC-9E4A-ABC6-37EA-51363BF177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473171E-A2E9-E063-D2B5-197445B481B4}"/>
              </a:ext>
            </a:extLst>
          </p:cNvPr>
          <p:cNvSpPr>
            <a:spLocks noGrp="1"/>
          </p:cNvSpPr>
          <p:nvPr>
            <p:ph type="dt" sz="half" idx="10"/>
          </p:nvPr>
        </p:nvSpPr>
        <p:spPr/>
        <p:txBody>
          <a:bodyPr/>
          <a:lstStyle/>
          <a:p>
            <a:fld id="{AFA31292-3C77-4D45-8A87-BDA17CFE3DB5}" type="datetimeFigureOut">
              <a:rPr lang="en-IN" smtClean="0"/>
              <a:t>29-10-2023</a:t>
            </a:fld>
            <a:endParaRPr lang="en-IN"/>
          </a:p>
        </p:txBody>
      </p:sp>
      <p:sp>
        <p:nvSpPr>
          <p:cNvPr id="5" name="Footer Placeholder 4">
            <a:extLst>
              <a:ext uri="{FF2B5EF4-FFF2-40B4-BE49-F238E27FC236}">
                <a16:creationId xmlns:a16="http://schemas.microsoft.com/office/drawing/2014/main" id="{EDE1EE28-8E18-1600-7FF6-74B4BC8F25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9F0C6A-85DD-FA5B-832E-25C9A75A0BB3}"/>
              </a:ext>
            </a:extLst>
          </p:cNvPr>
          <p:cNvSpPr>
            <a:spLocks noGrp="1"/>
          </p:cNvSpPr>
          <p:nvPr>
            <p:ph type="sldNum" sz="quarter" idx="12"/>
          </p:nvPr>
        </p:nvSpPr>
        <p:spPr/>
        <p:txBody>
          <a:bodyPr/>
          <a:lstStyle/>
          <a:p>
            <a:fld id="{4E0087AB-8F3A-42BF-8D9A-09360F68190E}" type="slidenum">
              <a:rPr lang="en-IN" smtClean="0"/>
              <a:t>‹#›</a:t>
            </a:fld>
            <a:endParaRPr lang="en-IN"/>
          </a:p>
        </p:txBody>
      </p:sp>
    </p:spTree>
    <p:extLst>
      <p:ext uri="{BB962C8B-B14F-4D97-AF65-F5344CB8AC3E}">
        <p14:creationId xmlns:p14="http://schemas.microsoft.com/office/powerpoint/2010/main" val="3655687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6094D-AC8E-6B80-6766-8B74B80D3D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1F79AA8-25D3-AD3E-E45E-AB887E5CFA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7D0BF0-90AB-8B2C-DAB1-D86E0C41A9D0}"/>
              </a:ext>
            </a:extLst>
          </p:cNvPr>
          <p:cNvSpPr>
            <a:spLocks noGrp="1"/>
          </p:cNvSpPr>
          <p:nvPr>
            <p:ph type="dt" sz="half" idx="10"/>
          </p:nvPr>
        </p:nvSpPr>
        <p:spPr/>
        <p:txBody>
          <a:bodyPr/>
          <a:lstStyle/>
          <a:p>
            <a:fld id="{AFA31292-3C77-4D45-8A87-BDA17CFE3DB5}" type="datetimeFigureOut">
              <a:rPr lang="en-IN" smtClean="0"/>
              <a:t>29-10-2023</a:t>
            </a:fld>
            <a:endParaRPr lang="en-IN"/>
          </a:p>
        </p:txBody>
      </p:sp>
      <p:sp>
        <p:nvSpPr>
          <p:cNvPr id="5" name="Footer Placeholder 4">
            <a:extLst>
              <a:ext uri="{FF2B5EF4-FFF2-40B4-BE49-F238E27FC236}">
                <a16:creationId xmlns:a16="http://schemas.microsoft.com/office/drawing/2014/main" id="{4E6913A3-7EB1-04A2-D9E0-21BFB9F685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9DE897-8894-B6DF-43EA-A7E77F7594DD}"/>
              </a:ext>
            </a:extLst>
          </p:cNvPr>
          <p:cNvSpPr>
            <a:spLocks noGrp="1"/>
          </p:cNvSpPr>
          <p:nvPr>
            <p:ph type="sldNum" sz="quarter" idx="12"/>
          </p:nvPr>
        </p:nvSpPr>
        <p:spPr/>
        <p:txBody>
          <a:bodyPr/>
          <a:lstStyle/>
          <a:p>
            <a:fld id="{4E0087AB-8F3A-42BF-8D9A-09360F68190E}" type="slidenum">
              <a:rPr lang="en-IN" smtClean="0"/>
              <a:t>‹#›</a:t>
            </a:fld>
            <a:endParaRPr lang="en-IN"/>
          </a:p>
        </p:txBody>
      </p:sp>
    </p:spTree>
    <p:extLst>
      <p:ext uri="{BB962C8B-B14F-4D97-AF65-F5344CB8AC3E}">
        <p14:creationId xmlns:p14="http://schemas.microsoft.com/office/powerpoint/2010/main" val="205662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F711D6-3146-019A-CE32-41433DF4FC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F5BFB8-1D24-1C7D-A501-E60FEFB422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804B48-0CA5-1D56-1EE1-3A5BA262C82D}"/>
              </a:ext>
            </a:extLst>
          </p:cNvPr>
          <p:cNvSpPr>
            <a:spLocks noGrp="1"/>
          </p:cNvSpPr>
          <p:nvPr>
            <p:ph type="dt" sz="half" idx="10"/>
          </p:nvPr>
        </p:nvSpPr>
        <p:spPr/>
        <p:txBody>
          <a:bodyPr/>
          <a:lstStyle/>
          <a:p>
            <a:fld id="{AFA31292-3C77-4D45-8A87-BDA17CFE3DB5}" type="datetimeFigureOut">
              <a:rPr lang="en-IN" smtClean="0"/>
              <a:t>29-10-2023</a:t>
            </a:fld>
            <a:endParaRPr lang="en-IN"/>
          </a:p>
        </p:txBody>
      </p:sp>
      <p:sp>
        <p:nvSpPr>
          <p:cNvPr id="5" name="Footer Placeholder 4">
            <a:extLst>
              <a:ext uri="{FF2B5EF4-FFF2-40B4-BE49-F238E27FC236}">
                <a16:creationId xmlns:a16="http://schemas.microsoft.com/office/drawing/2014/main" id="{54C856BE-FA2F-3D82-08D0-4D51402458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1E1568-03C5-3110-0032-25021F425A52}"/>
              </a:ext>
            </a:extLst>
          </p:cNvPr>
          <p:cNvSpPr>
            <a:spLocks noGrp="1"/>
          </p:cNvSpPr>
          <p:nvPr>
            <p:ph type="sldNum" sz="quarter" idx="12"/>
          </p:nvPr>
        </p:nvSpPr>
        <p:spPr/>
        <p:txBody>
          <a:bodyPr/>
          <a:lstStyle/>
          <a:p>
            <a:fld id="{4E0087AB-8F3A-42BF-8D9A-09360F68190E}" type="slidenum">
              <a:rPr lang="en-IN" smtClean="0"/>
              <a:t>‹#›</a:t>
            </a:fld>
            <a:endParaRPr lang="en-IN"/>
          </a:p>
        </p:txBody>
      </p:sp>
    </p:spTree>
    <p:extLst>
      <p:ext uri="{BB962C8B-B14F-4D97-AF65-F5344CB8AC3E}">
        <p14:creationId xmlns:p14="http://schemas.microsoft.com/office/powerpoint/2010/main" val="3543746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B948C-99D7-65DA-1EA3-702E95AB9E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3EE7AB-2735-96B5-CC4A-8378BE6685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FB87BC-3EAE-D4D9-763A-ED0D8918A36D}"/>
              </a:ext>
            </a:extLst>
          </p:cNvPr>
          <p:cNvSpPr>
            <a:spLocks noGrp="1"/>
          </p:cNvSpPr>
          <p:nvPr>
            <p:ph type="dt" sz="half" idx="10"/>
          </p:nvPr>
        </p:nvSpPr>
        <p:spPr/>
        <p:txBody>
          <a:bodyPr/>
          <a:lstStyle/>
          <a:p>
            <a:fld id="{AFA31292-3C77-4D45-8A87-BDA17CFE3DB5}" type="datetimeFigureOut">
              <a:rPr lang="en-IN" smtClean="0"/>
              <a:t>29-10-2023</a:t>
            </a:fld>
            <a:endParaRPr lang="en-IN"/>
          </a:p>
        </p:txBody>
      </p:sp>
      <p:sp>
        <p:nvSpPr>
          <p:cNvPr id="5" name="Footer Placeholder 4">
            <a:extLst>
              <a:ext uri="{FF2B5EF4-FFF2-40B4-BE49-F238E27FC236}">
                <a16:creationId xmlns:a16="http://schemas.microsoft.com/office/drawing/2014/main" id="{8D8934C6-558A-69AD-8106-CD310C6C82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609D23-2EE3-C586-359A-FADD0F83AC94}"/>
              </a:ext>
            </a:extLst>
          </p:cNvPr>
          <p:cNvSpPr>
            <a:spLocks noGrp="1"/>
          </p:cNvSpPr>
          <p:nvPr>
            <p:ph type="sldNum" sz="quarter" idx="12"/>
          </p:nvPr>
        </p:nvSpPr>
        <p:spPr/>
        <p:txBody>
          <a:bodyPr/>
          <a:lstStyle/>
          <a:p>
            <a:fld id="{4E0087AB-8F3A-42BF-8D9A-09360F68190E}" type="slidenum">
              <a:rPr lang="en-IN" smtClean="0"/>
              <a:t>‹#›</a:t>
            </a:fld>
            <a:endParaRPr lang="en-IN"/>
          </a:p>
        </p:txBody>
      </p:sp>
    </p:spTree>
    <p:extLst>
      <p:ext uri="{BB962C8B-B14F-4D97-AF65-F5344CB8AC3E}">
        <p14:creationId xmlns:p14="http://schemas.microsoft.com/office/powerpoint/2010/main" val="2717343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5281F-CBAD-DB42-8173-AD8CD87BBF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A9C166B-0D59-5B80-15B0-7D2A82BC7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493774-9B4F-C565-5E09-4ABB0224D0DF}"/>
              </a:ext>
            </a:extLst>
          </p:cNvPr>
          <p:cNvSpPr>
            <a:spLocks noGrp="1"/>
          </p:cNvSpPr>
          <p:nvPr>
            <p:ph type="dt" sz="half" idx="10"/>
          </p:nvPr>
        </p:nvSpPr>
        <p:spPr/>
        <p:txBody>
          <a:bodyPr/>
          <a:lstStyle/>
          <a:p>
            <a:fld id="{AFA31292-3C77-4D45-8A87-BDA17CFE3DB5}" type="datetimeFigureOut">
              <a:rPr lang="en-IN" smtClean="0"/>
              <a:t>29-10-2023</a:t>
            </a:fld>
            <a:endParaRPr lang="en-IN"/>
          </a:p>
        </p:txBody>
      </p:sp>
      <p:sp>
        <p:nvSpPr>
          <p:cNvPr id="5" name="Footer Placeholder 4">
            <a:extLst>
              <a:ext uri="{FF2B5EF4-FFF2-40B4-BE49-F238E27FC236}">
                <a16:creationId xmlns:a16="http://schemas.microsoft.com/office/drawing/2014/main" id="{C3E1CF78-323D-ADF4-8089-87594E666E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DB2352-8D79-0DED-1D63-2FDA3960759D}"/>
              </a:ext>
            </a:extLst>
          </p:cNvPr>
          <p:cNvSpPr>
            <a:spLocks noGrp="1"/>
          </p:cNvSpPr>
          <p:nvPr>
            <p:ph type="sldNum" sz="quarter" idx="12"/>
          </p:nvPr>
        </p:nvSpPr>
        <p:spPr/>
        <p:txBody>
          <a:bodyPr/>
          <a:lstStyle/>
          <a:p>
            <a:fld id="{4E0087AB-8F3A-42BF-8D9A-09360F68190E}" type="slidenum">
              <a:rPr lang="en-IN" smtClean="0"/>
              <a:t>‹#›</a:t>
            </a:fld>
            <a:endParaRPr lang="en-IN"/>
          </a:p>
        </p:txBody>
      </p:sp>
    </p:spTree>
    <p:extLst>
      <p:ext uri="{BB962C8B-B14F-4D97-AF65-F5344CB8AC3E}">
        <p14:creationId xmlns:p14="http://schemas.microsoft.com/office/powerpoint/2010/main" val="724732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32447-480C-A65A-6E13-6A7A3B58F4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7DBA9D-1823-F0B2-6D3A-A7AFE94E71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C483F0A-C3F2-9B75-8660-525253E2C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08E9266-8AC2-ED7D-F108-C5C84C793D3D}"/>
              </a:ext>
            </a:extLst>
          </p:cNvPr>
          <p:cNvSpPr>
            <a:spLocks noGrp="1"/>
          </p:cNvSpPr>
          <p:nvPr>
            <p:ph type="dt" sz="half" idx="10"/>
          </p:nvPr>
        </p:nvSpPr>
        <p:spPr/>
        <p:txBody>
          <a:bodyPr/>
          <a:lstStyle/>
          <a:p>
            <a:fld id="{AFA31292-3C77-4D45-8A87-BDA17CFE3DB5}" type="datetimeFigureOut">
              <a:rPr lang="en-IN" smtClean="0"/>
              <a:t>29-10-2023</a:t>
            </a:fld>
            <a:endParaRPr lang="en-IN"/>
          </a:p>
        </p:txBody>
      </p:sp>
      <p:sp>
        <p:nvSpPr>
          <p:cNvPr id="6" name="Footer Placeholder 5">
            <a:extLst>
              <a:ext uri="{FF2B5EF4-FFF2-40B4-BE49-F238E27FC236}">
                <a16:creationId xmlns:a16="http://schemas.microsoft.com/office/drawing/2014/main" id="{C538EDA7-B47E-CB09-27A5-0C3E9AB0D7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2D818C-1C75-7079-297F-92EAF6F58D3F}"/>
              </a:ext>
            </a:extLst>
          </p:cNvPr>
          <p:cNvSpPr>
            <a:spLocks noGrp="1"/>
          </p:cNvSpPr>
          <p:nvPr>
            <p:ph type="sldNum" sz="quarter" idx="12"/>
          </p:nvPr>
        </p:nvSpPr>
        <p:spPr/>
        <p:txBody>
          <a:bodyPr/>
          <a:lstStyle/>
          <a:p>
            <a:fld id="{4E0087AB-8F3A-42BF-8D9A-09360F68190E}" type="slidenum">
              <a:rPr lang="en-IN" smtClean="0"/>
              <a:t>‹#›</a:t>
            </a:fld>
            <a:endParaRPr lang="en-IN"/>
          </a:p>
        </p:txBody>
      </p:sp>
    </p:spTree>
    <p:extLst>
      <p:ext uri="{BB962C8B-B14F-4D97-AF65-F5344CB8AC3E}">
        <p14:creationId xmlns:p14="http://schemas.microsoft.com/office/powerpoint/2010/main" val="1758058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05E98-488D-90CB-0A4C-2F8B07D17D4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C5AF9F4-2A00-7BEF-1088-6AD5239789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5F49D6-5540-4CCE-244B-9A140EDD2D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64B69E5-E62E-EC82-7027-1ABD3713AD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6D3B88-F8F5-A212-F45E-35B63AA68B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5A1BAB5-8486-82C9-CDDE-B0C3B2EC5C03}"/>
              </a:ext>
            </a:extLst>
          </p:cNvPr>
          <p:cNvSpPr>
            <a:spLocks noGrp="1"/>
          </p:cNvSpPr>
          <p:nvPr>
            <p:ph type="dt" sz="half" idx="10"/>
          </p:nvPr>
        </p:nvSpPr>
        <p:spPr/>
        <p:txBody>
          <a:bodyPr/>
          <a:lstStyle/>
          <a:p>
            <a:fld id="{AFA31292-3C77-4D45-8A87-BDA17CFE3DB5}" type="datetimeFigureOut">
              <a:rPr lang="en-IN" smtClean="0"/>
              <a:t>29-10-2023</a:t>
            </a:fld>
            <a:endParaRPr lang="en-IN"/>
          </a:p>
        </p:txBody>
      </p:sp>
      <p:sp>
        <p:nvSpPr>
          <p:cNvPr id="8" name="Footer Placeholder 7">
            <a:extLst>
              <a:ext uri="{FF2B5EF4-FFF2-40B4-BE49-F238E27FC236}">
                <a16:creationId xmlns:a16="http://schemas.microsoft.com/office/drawing/2014/main" id="{7F59A07B-D2B7-1ED3-B2E7-71E94137E3D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25B6BEA-A56C-197B-4C48-BEF90E163F81}"/>
              </a:ext>
            </a:extLst>
          </p:cNvPr>
          <p:cNvSpPr>
            <a:spLocks noGrp="1"/>
          </p:cNvSpPr>
          <p:nvPr>
            <p:ph type="sldNum" sz="quarter" idx="12"/>
          </p:nvPr>
        </p:nvSpPr>
        <p:spPr/>
        <p:txBody>
          <a:bodyPr/>
          <a:lstStyle/>
          <a:p>
            <a:fld id="{4E0087AB-8F3A-42BF-8D9A-09360F68190E}" type="slidenum">
              <a:rPr lang="en-IN" smtClean="0"/>
              <a:t>‹#›</a:t>
            </a:fld>
            <a:endParaRPr lang="en-IN"/>
          </a:p>
        </p:txBody>
      </p:sp>
    </p:spTree>
    <p:extLst>
      <p:ext uri="{BB962C8B-B14F-4D97-AF65-F5344CB8AC3E}">
        <p14:creationId xmlns:p14="http://schemas.microsoft.com/office/powerpoint/2010/main" val="783739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46FF1-2B34-D109-BE55-BD4B91CA9F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830369-0610-7A35-98FD-28C4F62EADBE}"/>
              </a:ext>
            </a:extLst>
          </p:cNvPr>
          <p:cNvSpPr>
            <a:spLocks noGrp="1"/>
          </p:cNvSpPr>
          <p:nvPr>
            <p:ph type="dt" sz="half" idx="10"/>
          </p:nvPr>
        </p:nvSpPr>
        <p:spPr/>
        <p:txBody>
          <a:bodyPr/>
          <a:lstStyle/>
          <a:p>
            <a:fld id="{AFA31292-3C77-4D45-8A87-BDA17CFE3DB5}" type="datetimeFigureOut">
              <a:rPr lang="en-IN" smtClean="0"/>
              <a:t>29-10-2023</a:t>
            </a:fld>
            <a:endParaRPr lang="en-IN"/>
          </a:p>
        </p:txBody>
      </p:sp>
      <p:sp>
        <p:nvSpPr>
          <p:cNvPr id="4" name="Footer Placeholder 3">
            <a:extLst>
              <a:ext uri="{FF2B5EF4-FFF2-40B4-BE49-F238E27FC236}">
                <a16:creationId xmlns:a16="http://schemas.microsoft.com/office/drawing/2014/main" id="{F8C30A59-153D-5646-63CD-83E75513BA9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40CE0DA-B991-13F5-D187-2D217B42C181}"/>
              </a:ext>
            </a:extLst>
          </p:cNvPr>
          <p:cNvSpPr>
            <a:spLocks noGrp="1"/>
          </p:cNvSpPr>
          <p:nvPr>
            <p:ph type="sldNum" sz="quarter" idx="12"/>
          </p:nvPr>
        </p:nvSpPr>
        <p:spPr/>
        <p:txBody>
          <a:bodyPr/>
          <a:lstStyle/>
          <a:p>
            <a:fld id="{4E0087AB-8F3A-42BF-8D9A-09360F68190E}" type="slidenum">
              <a:rPr lang="en-IN" smtClean="0"/>
              <a:t>‹#›</a:t>
            </a:fld>
            <a:endParaRPr lang="en-IN"/>
          </a:p>
        </p:txBody>
      </p:sp>
    </p:spTree>
    <p:extLst>
      <p:ext uri="{BB962C8B-B14F-4D97-AF65-F5344CB8AC3E}">
        <p14:creationId xmlns:p14="http://schemas.microsoft.com/office/powerpoint/2010/main" val="1678806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BD9EB2-3217-2444-F569-6F806843845E}"/>
              </a:ext>
            </a:extLst>
          </p:cNvPr>
          <p:cNvSpPr>
            <a:spLocks noGrp="1"/>
          </p:cNvSpPr>
          <p:nvPr>
            <p:ph type="dt" sz="half" idx="10"/>
          </p:nvPr>
        </p:nvSpPr>
        <p:spPr/>
        <p:txBody>
          <a:bodyPr/>
          <a:lstStyle/>
          <a:p>
            <a:fld id="{AFA31292-3C77-4D45-8A87-BDA17CFE3DB5}" type="datetimeFigureOut">
              <a:rPr lang="en-IN" smtClean="0"/>
              <a:t>29-10-2023</a:t>
            </a:fld>
            <a:endParaRPr lang="en-IN"/>
          </a:p>
        </p:txBody>
      </p:sp>
      <p:sp>
        <p:nvSpPr>
          <p:cNvPr id="3" name="Footer Placeholder 2">
            <a:extLst>
              <a:ext uri="{FF2B5EF4-FFF2-40B4-BE49-F238E27FC236}">
                <a16:creationId xmlns:a16="http://schemas.microsoft.com/office/drawing/2014/main" id="{A2053A70-0572-FE95-A94B-E10DD1E90B6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8D42CAF-F05C-787E-A8F9-898F73672870}"/>
              </a:ext>
            </a:extLst>
          </p:cNvPr>
          <p:cNvSpPr>
            <a:spLocks noGrp="1"/>
          </p:cNvSpPr>
          <p:nvPr>
            <p:ph type="sldNum" sz="quarter" idx="12"/>
          </p:nvPr>
        </p:nvSpPr>
        <p:spPr/>
        <p:txBody>
          <a:bodyPr/>
          <a:lstStyle/>
          <a:p>
            <a:fld id="{4E0087AB-8F3A-42BF-8D9A-09360F68190E}" type="slidenum">
              <a:rPr lang="en-IN" smtClean="0"/>
              <a:t>‹#›</a:t>
            </a:fld>
            <a:endParaRPr lang="en-IN"/>
          </a:p>
        </p:txBody>
      </p:sp>
    </p:spTree>
    <p:extLst>
      <p:ext uri="{BB962C8B-B14F-4D97-AF65-F5344CB8AC3E}">
        <p14:creationId xmlns:p14="http://schemas.microsoft.com/office/powerpoint/2010/main" val="2768948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8581-F068-F2D4-EADC-44908D76FA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365ADB1-A775-ABF2-BD5D-796E1BA341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330EFE3-E1C4-360E-8CF6-30792DD8D6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FDB2A-EBAB-85B2-0028-42BC2577E6E2}"/>
              </a:ext>
            </a:extLst>
          </p:cNvPr>
          <p:cNvSpPr>
            <a:spLocks noGrp="1"/>
          </p:cNvSpPr>
          <p:nvPr>
            <p:ph type="dt" sz="half" idx="10"/>
          </p:nvPr>
        </p:nvSpPr>
        <p:spPr/>
        <p:txBody>
          <a:bodyPr/>
          <a:lstStyle/>
          <a:p>
            <a:fld id="{AFA31292-3C77-4D45-8A87-BDA17CFE3DB5}" type="datetimeFigureOut">
              <a:rPr lang="en-IN" smtClean="0"/>
              <a:t>29-10-2023</a:t>
            </a:fld>
            <a:endParaRPr lang="en-IN"/>
          </a:p>
        </p:txBody>
      </p:sp>
      <p:sp>
        <p:nvSpPr>
          <p:cNvPr id="6" name="Footer Placeholder 5">
            <a:extLst>
              <a:ext uri="{FF2B5EF4-FFF2-40B4-BE49-F238E27FC236}">
                <a16:creationId xmlns:a16="http://schemas.microsoft.com/office/drawing/2014/main" id="{D9CCE8F6-48CA-1550-95AB-8EFD83A0A8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D07560-06E2-22E7-EE5C-3A6F80E4AE63}"/>
              </a:ext>
            </a:extLst>
          </p:cNvPr>
          <p:cNvSpPr>
            <a:spLocks noGrp="1"/>
          </p:cNvSpPr>
          <p:nvPr>
            <p:ph type="sldNum" sz="quarter" idx="12"/>
          </p:nvPr>
        </p:nvSpPr>
        <p:spPr/>
        <p:txBody>
          <a:bodyPr/>
          <a:lstStyle/>
          <a:p>
            <a:fld id="{4E0087AB-8F3A-42BF-8D9A-09360F68190E}" type="slidenum">
              <a:rPr lang="en-IN" smtClean="0"/>
              <a:t>‹#›</a:t>
            </a:fld>
            <a:endParaRPr lang="en-IN"/>
          </a:p>
        </p:txBody>
      </p:sp>
    </p:spTree>
    <p:extLst>
      <p:ext uri="{BB962C8B-B14F-4D97-AF65-F5344CB8AC3E}">
        <p14:creationId xmlns:p14="http://schemas.microsoft.com/office/powerpoint/2010/main" val="1641947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D7B2C-88E8-7200-FB61-6BA5FB1B4B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F2441E2-0A8E-8EBC-560C-80A3C077A5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691438D-7AE3-4440-6F20-3B8A50B3E1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66B8E1-AC99-651E-6CFA-953B9B7698A4}"/>
              </a:ext>
            </a:extLst>
          </p:cNvPr>
          <p:cNvSpPr>
            <a:spLocks noGrp="1"/>
          </p:cNvSpPr>
          <p:nvPr>
            <p:ph type="dt" sz="half" idx="10"/>
          </p:nvPr>
        </p:nvSpPr>
        <p:spPr/>
        <p:txBody>
          <a:bodyPr/>
          <a:lstStyle/>
          <a:p>
            <a:fld id="{AFA31292-3C77-4D45-8A87-BDA17CFE3DB5}" type="datetimeFigureOut">
              <a:rPr lang="en-IN" smtClean="0"/>
              <a:t>29-10-2023</a:t>
            </a:fld>
            <a:endParaRPr lang="en-IN"/>
          </a:p>
        </p:txBody>
      </p:sp>
      <p:sp>
        <p:nvSpPr>
          <p:cNvPr id="6" name="Footer Placeholder 5">
            <a:extLst>
              <a:ext uri="{FF2B5EF4-FFF2-40B4-BE49-F238E27FC236}">
                <a16:creationId xmlns:a16="http://schemas.microsoft.com/office/drawing/2014/main" id="{A246B12E-4824-1C55-3965-AF473D5BD1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1B68B94-22A3-6EBC-20E7-673454E6B3C0}"/>
              </a:ext>
            </a:extLst>
          </p:cNvPr>
          <p:cNvSpPr>
            <a:spLocks noGrp="1"/>
          </p:cNvSpPr>
          <p:nvPr>
            <p:ph type="sldNum" sz="quarter" idx="12"/>
          </p:nvPr>
        </p:nvSpPr>
        <p:spPr/>
        <p:txBody>
          <a:bodyPr/>
          <a:lstStyle/>
          <a:p>
            <a:fld id="{4E0087AB-8F3A-42BF-8D9A-09360F68190E}" type="slidenum">
              <a:rPr lang="en-IN" smtClean="0"/>
              <a:t>‹#›</a:t>
            </a:fld>
            <a:endParaRPr lang="en-IN"/>
          </a:p>
        </p:txBody>
      </p:sp>
    </p:spTree>
    <p:extLst>
      <p:ext uri="{BB962C8B-B14F-4D97-AF65-F5344CB8AC3E}">
        <p14:creationId xmlns:p14="http://schemas.microsoft.com/office/powerpoint/2010/main" val="141809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FCB102-4369-D4EC-6DBE-2D316FA6AE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27CB30-C856-B89A-B4FC-056A9636B0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3DE51D-3AC5-8E98-D694-9C9B40AEB7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A31292-3C77-4D45-8A87-BDA17CFE3DB5}" type="datetimeFigureOut">
              <a:rPr lang="en-IN" smtClean="0"/>
              <a:t>29-10-2023</a:t>
            </a:fld>
            <a:endParaRPr lang="en-IN"/>
          </a:p>
        </p:txBody>
      </p:sp>
      <p:sp>
        <p:nvSpPr>
          <p:cNvPr id="5" name="Footer Placeholder 4">
            <a:extLst>
              <a:ext uri="{FF2B5EF4-FFF2-40B4-BE49-F238E27FC236}">
                <a16:creationId xmlns:a16="http://schemas.microsoft.com/office/drawing/2014/main" id="{618ACA7B-FBE6-8A4C-2595-26CC62B659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57FF9CD-E509-EB71-BABF-B3D5434216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0087AB-8F3A-42BF-8D9A-09360F68190E}" type="slidenum">
              <a:rPr lang="en-IN" smtClean="0"/>
              <a:t>‹#›</a:t>
            </a:fld>
            <a:endParaRPr lang="en-IN"/>
          </a:p>
        </p:txBody>
      </p:sp>
    </p:spTree>
    <p:extLst>
      <p:ext uri="{BB962C8B-B14F-4D97-AF65-F5344CB8AC3E}">
        <p14:creationId xmlns:p14="http://schemas.microsoft.com/office/powerpoint/2010/main" val="1293918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geeksforgeeks.org/python-pandas-dataframe-corr/" TargetMode="External"/><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BA7D29-26E2-0EAB-E727-41F82C7B2E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0320"/>
            <a:ext cx="5598160" cy="6878320"/>
          </a:xfrm>
          <a:prstGeom prst="rect">
            <a:avLst/>
          </a:prstGeom>
        </p:spPr>
      </p:pic>
      <p:sp>
        <p:nvSpPr>
          <p:cNvPr id="5" name="TextBox 4">
            <a:extLst>
              <a:ext uri="{FF2B5EF4-FFF2-40B4-BE49-F238E27FC236}">
                <a16:creationId xmlns:a16="http://schemas.microsoft.com/office/drawing/2014/main" id="{0E3D616A-03D8-44FD-E5EF-0C960B27CA31}"/>
              </a:ext>
            </a:extLst>
          </p:cNvPr>
          <p:cNvSpPr txBox="1"/>
          <p:nvPr/>
        </p:nvSpPr>
        <p:spPr>
          <a:xfrm>
            <a:off x="6370322" y="552737"/>
            <a:ext cx="5190479" cy="3354765"/>
          </a:xfrm>
          <a:prstGeom prst="rect">
            <a:avLst/>
          </a:prstGeom>
          <a:noFill/>
        </p:spPr>
        <p:txBody>
          <a:bodyPr wrap="square" rtlCol="0">
            <a:spAutoFit/>
          </a:bodyPr>
          <a:lstStyle/>
          <a:p>
            <a:r>
              <a:rPr lang="en-IN" sz="6000" dirty="0">
                <a:solidFill>
                  <a:schemeClr val="tx2">
                    <a:lumMod val="50000"/>
                  </a:schemeClr>
                </a:solidFill>
                <a:latin typeface="Algerian" panose="04020705040A02060702" pitchFamily="82" charset="0"/>
              </a:rPr>
              <a:t>Breast Cancer Prediction</a:t>
            </a:r>
          </a:p>
          <a:p>
            <a:r>
              <a:rPr lang="en-IN" sz="3200" dirty="0">
                <a:solidFill>
                  <a:srgbClr val="F159B3"/>
                </a:solidFill>
                <a:latin typeface="Viner Hand ITC" panose="03070502030502020203" pitchFamily="66" charset="0"/>
              </a:rPr>
              <a:t>Using Machine Learning</a:t>
            </a:r>
          </a:p>
        </p:txBody>
      </p:sp>
      <p:sp>
        <p:nvSpPr>
          <p:cNvPr id="6" name="TextBox 5">
            <a:extLst>
              <a:ext uri="{FF2B5EF4-FFF2-40B4-BE49-F238E27FC236}">
                <a16:creationId xmlns:a16="http://schemas.microsoft.com/office/drawing/2014/main" id="{682C2830-68B6-821F-8190-0D48C629D8A0}"/>
              </a:ext>
            </a:extLst>
          </p:cNvPr>
          <p:cNvSpPr txBox="1"/>
          <p:nvPr/>
        </p:nvSpPr>
        <p:spPr>
          <a:xfrm>
            <a:off x="9408160" y="5104934"/>
            <a:ext cx="3576320" cy="646331"/>
          </a:xfrm>
          <a:prstGeom prst="rect">
            <a:avLst/>
          </a:prstGeom>
          <a:noFill/>
        </p:spPr>
        <p:txBody>
          <a:bodyPr wrap="square" rtlCol="0">
            <a:spAutoFit/>
          </a:bodyPr>
          <a:lstStyle/>
          <a:p>
            <a:r>
              <a:rPr lang="en-IN" b="1" dirty="0">
                <a:latin typeface="Lucida Calligraphy" panose="03010101010101010101" pitchFamily="66" charset="0"/>
              </a:rPr>
              <a:t>Submitted by:-</a:t>
            </a:r>
          </a:p>
          <a:p>
            <a:r>
              <a:rPr lang="en-IN" b="1" dirty="0" err="1">
                <a:latin typeface="Lucida Calligraphy" panose="03010101010101010101" pitchFamily="66" charset="0"/>
              </a:rPr>
              <a:t>Jashandeep</a:t>
            </a:r>
            <a:r>
              <a:rPr lang="en-IN" b="1">
                <a:latin typeface="Lucida Calligraphy" panose="03010101010101010101" pitchFamily="66" charset="0"/>
              </a:rPr>
              <a:t> Kaur</a:t>
            </a:r>
            <a:endParaRPr lang="en-IN" b="1" dirty="0">
              <a:latin typeface="Lucida Calligraphy" panose="03010101010101010101" pitchFamily="66" charset="0"/>
            </a:endParaRPr>
          </a:p>
        </p:txBody>
      </p:sp>
    </p:spTree>
    <p:extLst>
      <p:ext uri="{BB962C8B-B14F-4D97-AF65-F5344CB8AC3E}">
        <p14:creationId xmlns:p14="http://schemas.microsoft.com/office/powerpoint/2010/main" val="453370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33E16E-8A6D-A668-733F-E0EC2038BFA4}"/>
              </a:ext>
            </a:extLst>
          </p:cNvPr>
          <p:cNvPicPr>
            <a:picLocks noChangeAspect="1"/>
          </p:cNvPicPr>
          <p:nvPr/>
        </p:nvPicPr>
        <p:blipFill>
          <a:blip r:embed="rId2"/>
          <a:stretch>
            <a:fillRect/>
          </a:stretch>
        </p:blipFill>
        <p:spPr>
          <a:xfrm flipH="1">
            <a:off x="-1012053" y="411377"/>
            <a:ext cx="71020" cy="2606266"/>
          </a:xfrm>
          <a:prstGeom prst="rect">
            <a:avLst/>
          </a:prstGeom>
        </p:spPr>
      </p:pic>
      <p:pic>
        <p:nvPicPr>
          <p:cNvPr id="5" name="Picture 4">
            <a:extLst>
              <a:ext uri="{FF2B5EF4-FFF2-40B4-BE49-F238E27FC236}">
                <a16:creationId xmlns:a16="http://schemas.microsoft.com/office/drawing/2014/main" id="{7A71BAE5-6908-D160-F669-25AA9C8DB3EB}"/>
              </a:ext>
            </a:extLst>
          </p:cNvPr>
          <p:cNvPicPr>
            <a:picLocks noChangeAspect="1"/>
          </p:cNvPicPr>
          <p:nvPr/>
        </p:nvPicPr>
        <p:blipFill>
          <a:blip r:embed="rId3"/>
          <a:stretch>
            <a:fillRect/>
          </a:stretch>
        </p:blipFill>
        <p:spPr>
          <a:xfrm>
            <a:off x="423128" y="401104"/>
            <a:ext cx="3406435" cy="2514818"/>
          </a:xfrm>
          <a:prstGeom prst="rect">
            <a:avLst/>
          </a:prstGeom>
        </p:spPr>
      </p:pic>
      <p:pic>
        <p:nvPicPr>
          <p:cNvPr id="7" name="Picture 6">
            <a:extLst>
              <a:ext uri="{FF2B5EF4-FFF2-40B4-BE49-F238E27FC236}">
                <a16:creationId xmlns:a16="http://schemas.microsoft.com/office/drawing/2014/main" id="{C14C88B3-7CB1-54A6-35F6-B063C5EC3F91}"/>
              </a:ext>
            </a:extLst>
          </p:cNvPr>
          <p:cNvPicPr>
            <a:picLocks noChangeAspect="1"/>
          </p:cNvPicPr>
          <p:nvPr/>
        </p:nvPicPr>
        <p:blipFill>
          <a:blip r:embed="rId4"/>
          <a:stretch>
            <a:fillRect/>
          </a:stretch>
        </p:blipFill>
        <p:spPr>
          <a:xfrm>
            <a:off x="4411834" y="435397"/>
            <a:ext cx="3368332" cy="2446232"/>
          </a:xfrm>
          <a:prstGeom prst="rect">
            <a:avLst/>
          </a:prstGeom>
        </p:spPr>
      </p:pic>
      <p:pic>
        <p:nvPicPr>
          <p:cNvPr id="9" name="Picture 8">
            <a:extLst>
              <a:ext uri="{FF2B5EF4-FFF2-40B4-BE49-F238E27FC236}">
                <a16:creationId xmlns:a16="http://schemas.microsoft.com/office/drawing/2014/main" id="{7B3B7627-FE41-B1EE-D1D7-360A3ECE8BD4}"/>
              </a:ext>
            </a:extLst>
          </p:cNvPr>
          <p:cNvPicPr>
            <a:picLocks noChangeAspect="1"/>
          </p:cNvPicPr>
          <p:nvPr/>
        </p:nvPicPr>
        <p:blipFill>
          <a:blip r:embed="rId5"/>
          <a:stretch>
            <a:fillRect/>
          </a:stretch>
        </p:blipFill>
        <p:spPr>
          <a:xfrm>
            <a:off x="8140534" y="465879"/>
            <a:ext cx="3314987" cy="2385267"/>
          </a:xfrm>
          <a:prstGeom prst="rect">
            <a:avLst/>
          </a:prstGeom>
        </p:spPr>
      </p:pic>
      <p:pic>
        <p:nvPicPr>
          <p:cNvPr id="11" name="Picture 10">
            <a:extLst>
              <a:ext uri="{FF2B5EF4-FFF2-40B4-BE49-F238E27FC236}">
                <a16:creationId xmlns:a16="http://schemas.microsoft.com/office/drawing/2014/main" id="{8EA28C28-3C85-B79E-74ED-EFAE5B30B5D3}"/>
              </a:ext>
            </a:extLst>
          </p:cNvPr>
          <p:cNvPicPr>
            <a:picLocks noChangeAspect="1"/>
          </p:cNvPicPr>
          <p:nvPr/>
        </p:nvPicPr>
        <p:blipFill>
          <a:blip r:embed="rId6"/>
          <a:stretch>
            <a:fillRect/>
          </a:stretch>
        </p:blipFill>
        <p:spPr>
          <a:xfrm>
            <a:off x="515480" y="3550262"/>
            <a:ext cx="3398815" cy="2385267"/>
          </a:xfrm>
          <a:prstGeom prst="rect">
            <a:avLst/>
          </a:prstGeom>
        </p:spPr>
      </p:pic>
      <p:pic>
        <p:nvPicPr>
          <p:cNvPr id="13" name="Picture 12">
            <a:extLst>
              <a:ext uri="{FF2B5EF4-FFF2-40B4-BE49-F238E27FC236}">
                <a16:creationId xmlns:a16="http://schemas.microsoft.com/office/drawing/2014/main" id="{5B44E693-E611-22BE-791B-9142A076EFD1}"/>
              </a:ext>
            </a:extLst>
          </p:cNvPr>
          <p:cNvPicPr>
            <a:picLocks noChangeAspect="1"/>
          </p:cNvPicPr>
          <p:nvPr/>
        </p:nvPicPr>
        <p:blipFill>
          <a:blip r:embed="rId7"/>
          <a:stretch>
            <a:fillRect/>
          </a:stretch>
        </p:blipFill>
        <p:spPr>
          <a:xfrm>
            <a:off x="4314179" y="3573124"/>
            <a:ext cx="3368332" cy="2362405"/>
          </a:xfrm>
          <a:prstGeom prst="rect">
            <a:avLst/>
          </a:prstGeom>
        </p:spPr>
      </p:pic>
      <p:pic>
        <p:nvPicPr>
          <p:cNvPr id="15" name="Picture 14">
            <a:extLst>
              <a:ext uri="{FF2B5EF4-FFF2-40B4-BE49-F238E27FC236}">
                <a16:creationId xmlns:a16="http://schemas.microsoft.com/office/drawing/2014/main" id="{0EE3F1F2-9539-F492-6770-C32490E0A820}"/>
              </a:ext>
            </a:extLst>
          </p:cNvPr>
          <p:cNvPicPr>
            <a:picLocks noChangeAspect="1"/>
          </p:cNvPicPr>
          <p:nvPr/>
        </p:nvPicPr>
        <p:blipFill>
          <a:blip r:embed="rId8"/>
          <a:stretch>
            <a:fillRect/>
          </a:stretch>
        </p:blipFill>
        <p:spPr>
          <a:xfrm>
            <a:off x="8277707" y="3550262"/>
            <a:ext cx="3398815" cy="2438611"/>
          </a:xfrm>
          <a:prstGeom prst="rect">
            <a:avLst/>
          </a:prstGeom>
        </p:spPr>
      </p:pic>
      <p:sp>
        <p:nvSpPr>
          <p:cNvPr id="16" name="TextBox 15">
            <a:extLst>
              <a:ext uri="{FF2B5EF4-FFF2-40B4-BE49-F238E27FC236}">
                <a16:creationId xmlns:a16="http://schemas.microsoft.com/office/drawing/2014/main" id="{FE971809-982D-3C09-A29B-7987A43F94F0}"/>
              </a:ext>
            </a:extLst>
          </p:cNvPr>
          <p:cNvSpPr txBox="1"/>
          <p:nvPr/>
        </p:nvSpPr>
        <p:spPr>
          <a:xfrm>
            <a:off x="3758214" y="6226324"/>
            <a:ext cx="8433786" cy="461665"/>
          </a:xfrm>
          <a:prstGeom prst="rect">
            <a:avLst/>
          </a:prstGeom>
          <a:noFill/>
        </p:spPr>
        <p:txBody>
          <a:bodyPr wrap="square" rtlCol="0">
            <a:spAutoFit/>
          </a:bodyPr>
          <a:lstStyle/>
          <a:p>
            <a:r>
              <a:rPr lang="en-IN" sz="2400" b="1" dirty="0">
                <a:latin typeface="Centaur" panose="02030504050205020304" pitchFamily="18" charset="0"/>
              </a:rPr>
              <a:t>Boxplot for different pairs of columns</a:t>
            </a:r>
          </a:p>
        </p:txBody>
      </p:sp>
    </p:spTree>
    <p:extLst>
      <p:ext uri="{BB962C8B-B14F-4D97-AF65-F5344CB8AC3E}">
        <p14:creationId xmlns:p14="http://schemas.microsoft.com/office/powerpoint/2010/main" val="1552763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34D324-B43A-DF8C-D252-5995777E72E8}"/>
              </a:ext>
            </a:extLst>
          </p:cNvPr>
          <p:cNvSpPr txBox="1"/>
          <p:nvPr/>
        </p:nvSpPr>
        <p:spPr>
          <a:xfrm>
            <a:off x="184321" y="2309960"/>
            <a:ext cx="11823357" cy="4548040"/>
          </a:xfrm>
          <a:prstGeom prst="rect">
            <a:avLst/>
          </a:prstGeom>
          <a:noFill/>
        </p:spPr>
        <p:txBody>
          <a:bodyPr wrap="square" rtlCol="0">
            <a:spAutoFit/>
          </a:bodyPr>
          <a:lstStyle/>
          <a:p>
            <a:pPr marL="457200" indent="-457200">
              <a:lnSpc>
                <a:spcPct val="150000"/>
              </a:lnSpc>
              <a:spcAft>
                <a:spcPts val="800"/>
              </a:spcAft>
              <a:buFont typeface="Wingdings" panose="05000000000000000000" pitchFamily="2" charset="2"/>
              <a:buChar char="q"/>
            </a:pPr>
            <a:r>
              <a:rPr lang="en-IN" sz="2800" b="1" dirty="0">
                <a:solidFill>
                  <a:srgbClr val="000000"/>
                </a:solidFill>
                <a:effectLst/>
                <a:latin typeface="Centaur" panose="02030504050205020304" pitchFamily="18" charset="0"/>
                <a:ea typeface="MinionPro-Regular"/>
                <a:cs typeface="Raavi" panose="020B0502040204020203" pitchFamily="34" charset="0"/>
              </a:rPr>
              <a:t>We have total 30 features in our data set which predict whether the person is having Breast Cancer or not. But so many features will led to high dimensional spaces which is a </a:t>
            </a:r>
            <a:r>
              <a:rPr lang="en-IN" sz="2800" b="1" dirty="0">
                <a:solidFill>
                  <a:srgbClr val="7030A0"/>
                </a:solidFill>
                <a:effectLst/>
                <a:latin typeface="Centaur" panose="02030504050205020304" pitchFamily="18" charset="0"/>
                <a:ea typeface="MinionPro-Regular"/>
                <a:cs typeface="Raavi" panose="020B0502040204020203" pitchFamily="34" charset="0"/>
              </a:rPr>
              <a:t>curse on Machine Learning</a:t>
            </a:r>
            <a:r>
              <a:rPr lang="en-IN" sz="2800" b="1" dirty="0">
                <a:solidFill>
                  <a:srgbClr val="000000"/>
                </a:solidFill>
                <a:effectLst/>
                <a:latin typeface="Centaur" panose="02030504050205020304" pitchFamily="18" charset="0"/>
                <a:ea typeface="MinionPro-Regular"/>
                <a:cs typeface="Raavi" panose="020B0502040204020203" pitchFamily="34" charset="0"/>
              </a:rPr>
              <a:t>. This is known as </a:t>
            </a:r>
            <a:r>
              <a:rPr lang="en-IN" sz="2800" b="1" dirty="0">
                <a:effectLst/>
                <a:latin typeface="Centaur" panose="02030504050205020304" pitchFamily="18" charset="0"/>
                <a:ea typeface="MinionPro-Regular"/>
                <a:cs typeface="Raavi" panose="020B0502040204020203" pitchFamily="34" charset="0"/>
              </a:rPr>
              <a:t>Curse of dimensionality</a:t>
            </a:r>
            <a:r>
              <a:rPr lang="en-IN" sz="2800" b="1" dirty="0">
                <a:solidFill>
                  <a:srgbClr val="7030A0"/>
                </a:solidFill>
                <a:effectLst/>
                <a:latin typeface="Centaur" panose="02030504050205020304" pitchFamily="18" charset="0"/>
                <a:ea typeface="MinionPro-Regular"/>
                <a:cs typeface="Raavi" panose="020B0502040204020203" pitchFamily="34" charset="0"/>
              </a:rPr>
              <a:t>.</a:t>
            </a:r>
            <a:r>
              <a:rPr lang="en-US" sz="2800" b="1" spc="15" dirty="0">
                <a:solidFill>
                  <a:srgbClr val="000000"/>
                </a:solidFill>
                <a:effectLst/>
                <a:latin typeface="Centaur" panose="02030504050205020304" pitchFamily="18" charset="0"/>
                <a:ea typeface="Times New Roman" panose="02020603050405020304" pitchFamily="18" charset="0"/>
              </a:rPr>
              <a:t> </a:t>
            </a:r>
          </a:p>
          <a:p>
            <a:pPr marL="457200" indent="-457200">
              <a:lnSpc>
                <a:spcPct val="150000"/>
              </a:lnSpc>
              <a:spcAft>
                <a:spcPts val="800"/>
              </a:spcAft>
              <a:buFont typeface="Wingdings" panose="05000000000000000000" pitchFamily="2" charset="2"/>
              <a:buChar char="q"/>
            </a:pPr>
            <a:r>
              <a:rPr lang="en-US" sz="2800" b="1" spc="15" dirty="0">
                <a:solidFill>
                  <a:srgbClr val="000000"/>
                </a:solidFill>
                <a:effectLst/>
                <a:latin typeface="Centaur" panose="02030504050205020304" pitchFamily="18" charset="0"/>
                <a:ea typeface="Times New Roman" panose="02020603050405020304" pitchFamily="18" charset="0"/>
              </a:rPr>
              <a:t>It is the problem caused by the exponential increase in volume associated with adding </a:t>
            </a:r>
            <a:r>
              <a:rPr lang="en-US" sz="2800" b="1" spc="15" dirty="0">
                <a:solidFill>
                  <a:srgbClr val="7030A0"/>
                </a:solidFill>
                <a:effectLst/>
                <a:latin typeface="Centaur" panose="02030504050205020304" pitchFamily="18" charset="0"/>
                <a:ea typeface="Times New Roman" panose="02020603050405020304" pitchFamily="18" charset="0"/>
              </a:rPr>
              <a:t>extra dimensions to Euclidean space</a:t>
            </a:r>
            <a:r>
              <a:rPr lang="en-US" sz="2800" b="1" spc="15" dirty="0">
                <a:solidFill>
                  <a:srgbClr val="000000"/>
                </a:solidFill>
                <a:effectLst/>
                <a:latin typeface="Centaur" panose="02030504050205020304" pitchFamily="18" charset="0"/>
                <a:ea typeface="Times New Roman" panose="02020603050405020304" pitchFamily="18" charset="0"/>
              </a:rPr>
              <a:t>. So we used Feature Engineering for overcoming this problem.</a:t>
            </a:r>
            <a:endParaRPr lang="en-IN" sz="1800" dirty="0">
              <a:effectLst/>
              <a:latin typeface="Times New Roman" panose="02020603050405020304" pitchFamily="18" charset="0"/>
              <a:ea typeface="Times New Roman" panose="02020603050405020304" pitchFamily="18" charset="0"/>
            </a:endParaRPr>
          </a:p>
          <a:p>
            <a:pPr>
              <a:lnSpc>
                <a:spcPct val="150000"/>
              </a:lnSpc>
              <a:spcAft>
                <a:spcPts val="800"/>
              </a:spcAft>
            </a:pPr>
            <a:endParaRPr lang="en-IN" sz="1800" dirty="0">
              <a:effectLst/>
              <a:latin typeface="Calibri" panose="020F0502020204030204" pitchFamily="34" charset="0"/>
              <a:ea typeface="Calibri" panose="020F0502020204030204" pitchFamily="34" charset="0"/>
              <a:cs typeface="Raavi" panose="020B0502040204020203" pitchFamily="34" charset="0"/>
            </a:endParaRPr>
          </a:p>
        </p:txBody>
      </p:sp>
      <p:pic>
        <p:nvPicPr>
          <p:cNvPr id="2052" name="Picture 4" descr="Purple background Images - Free Download on Freepik">
            <a:extLst>
              <a:ext uri="{FF2B5EF4-FFF2-40B4-BE49-F238E27FC236}">
                <a16:creationId xmlns:a16="http://schemas.microsoft.com/office/drawing/2014/main" id="{C139C3D3-B41C-E6FC-D9C5-246F19403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894"/>
            <a:ext cx="12192000" cy="16867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FA515EB-EDB1-4821-0E4E-E805F2D4D61C}"/>
              </a:ext>
            </a:extLst>
          </p:cNvPr>
          <p:cNvSpPr txBox="1"/>
          <p:nvPr/>
        </p:nvSpPr>
        <p:spPr>
          <a:xfrm>
            <a:off x="2689933" y="248548"/>
            <a:ext cx="7830105" cy="923330"/>
          </a:xfrm>
          <a:prstGeom prst="rect">
            <a:avLst/>
          </a:prstGeom>
          <a:noFill/>
        </p:spPr>
        <p:txBody>
          <a:bodyPr wrap="square" rtlCol="0">
            <a:spAutoFit/>
          </a:bodyPr>
          <a:lstStyle/>
          <a:p>
            <a:r>
              <a:rPr lang="en-IN" sz="5400" u="sng" dirty="0">
                <a:solidFill>
                  <a:schemeClr val="bg1"/>
                </a:solidFill>
                <a:latin typeface="Script MT Bold" panose="03040602040607080904" pitchFamily="66" charset="0"/>
              </a:rPr>
              <a:t>Curse of Dimensionality</a:t>
            </a:r>
          </a:p>
        </p:txBody>
      </p:sp>
    </p:spTree>
    <p:extLst>
      <p:ext uri="{BB962C8B-B14F-4D97-AF65-F5344CB8AC3E}">
        <p14:creationId xmlns:p14="http://schemas.microsoft.com/office/powerpoint/2010/main" val="1963682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eature Engineering And Its Techniques For Machine Learning">
            <a:extLst>
              <a:ext uri="{FF2B5EF4-FFF2-40B4-BE49-F238E27FC236}">
                <a16:creationId xmlns:a16="http://schemas.microsoft.com/office/drawing/2014/main" id="{F8037312-A46F-BD3C-32CB-1867911C5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801" y="2032000"/>
            <a:ext cx="4754519" cy="43737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346CD05-BB12-92E0-1254-2E37D42689C4}"/>
              </a:ext>
            </a:extLst>
          </p:cNvPr>
          <p:cNvSpPr txBox="1"/>
          <p:nvPr/>
        </p:nvSpPr>
        <p:spPr>
          <a:xfrm>
            <a:off x="5273040" y="2274332"/>
            <a:ext cx="6918960" cy="4247317"/>
          </a:xfrm>
          <a:prstGeom prst="rect">
            <a:avLst/>
          </a:prstGeom>
          <a:noFill/>
        </p:spPr>
        <p:txBody>
          <a:bodyPr wrap="square" rtlCol="0">
            <a:spAutoFit/>
          </a:bodyPr>
          <a:lstStyle/>
          <a:p>
            <a:r>
              <a:rPr lang="en-IN" sz="2800" b="1" spc="-5" dirty="0">
                <a:solidFill>
                  <a:srgbClr val="292929"/>
                </a:solidFill>
                <a:effectLst/>
                <a:latin typeface="Centaur" panose="02030504050205020304" pitchFamily="18" charset="0"/>
                <a:ea typeface="Calibri" panose="020F0502020204030204" pitchFamily="34" charset="0"/>
                <a:cs typeface="Raavi" panose="020B0502040204020203" pitchFamily="34" charset="0"/>
              </a:rPr>
              <a:t>Feature extraction is a machine learning technique that </a:t>
            </a:r>
            <a:r>
              <a:rPr lang="en-IN" sz="2800" b="1" spc="-5" dirty="0">
                <a:solidFill>
                  <a:srgbClr val="00B0F0"/>
                </a:solidFill>
                <a:effectLst/>
                <a:latin typeface="Centaur" panose="02030504050205020304" pitchFamily="18" charset="0"/>
                <a:ea typeface="Calibri" panose="020F0502020204030204" pitchFamily="34" charset="0"/>
                <a:cs typeface="Raavi" panose="020B0502040204020203" pitchFamily="34" charset="0"/>
              </a:rPr>
              <a:t>leverages data </a:t>
            </a:r>
            <a:r>
              <a:rPr lang="en-IN" sz="2800" b="1" spc="-5" dirty="0">
                <a:solidFill>
                  <a:srgbClr val="292929"/>
                </a:solidFill>
                <a:effectLst/>
                <a:latin typeface="Centaur" panose="02030504050205020304" pitchFamily="18" charset="0"/>
                <a:ea typeface="Calibri" panose="020F0502020204030204" pitchFamily="34" charset="0"/>
                <a:cs typeface="Raavi" panose="020B0502040204020203" pitchFamily="34" charset="0"/>
              </a:rPr>
              <a:t>with the goal of </a:t>
            </a:r>
            <a:r>
              <a:rPr lang="en-IN" sz="2800" b="1" spc="-5" dirty="0">
                <a:effectLst/>
                <a:latin typeface="Centaur" panose="02030504050205020304" pitchFamily="18" charset="0"/>
                <a:ea typeface="Calibri" panose="020F0502020204030204" pitchFamily="34" charset="0"/>
                <a:cs typeface="Raavi" panose="020B0502040204020203" pitchFamily="34" charset="0"/>
              </a:rPr>
              <a:t>simplifying and speeding up data transformations</a:t>
            </a:r>
            <a:r>
              <a:rPr lang="en-IN" sz="2800" b="1" spc="-5" dirty="0">
                <a:solidFill>
                  <a:srgbClr val="00B0F0"/>
                </a:solidFill>
                <a:effectLst/>
                <a:latin typeface="Centaur" panose="02030504050205020304" pitchFamily="18" charset="0"/>
                <a:ea typeface="Calibri" panose="020F0502020204030204" pitchFamily="34" charset="0"/>
                <a:cs typeface="Raavi" panose="020B0502040204020203" pitchFamily="34" charset="0"/>
              </a:rPr>
              <a:t> </a:t>
            </a:r>
            <a:r>
              <a:rPr lang="en-IN" sz="2800" b="1" spc="-5" dirty="0">
                <a:solidFill>
                  <a:srgbClr val="292929"/>
                </a:solidFill>
                <a:effectLst/>
                <a:latin typeface="Centaur" panose="02030504050205020304" pitchFamily="18" charset="0"/>
                <a:ea typeface="Calibri" panose="020F0502020204030204" pitchFamily="34" charset="0"/>
                <a:cs typeface="Raavi" panose="020B0502040204020203" pitchFamily="34" charset="0"/>
              </a:rPr>
              <a:t>while </a:t>
            </a:r>
            <a:r>
              <a:rPr lang="en-IN" sz="2800" b="1" spc="-5" dirty="0">
                <a:effectLst/>
                <a:latin typeface="Centaur" panose="02030504050205020304" pitchFamily="18" charset="0"/>
                <a:ea typeface="Calibri" panose="020F0502020204030204" pitchFamily="34" charset="0"/>
                <a:cs typeface="Raavi" panose="020B0502040204020203" pitchFamily="34" charset="0"/>
              </a:rPr>
              <a:t>enhancing model accuracy</a:t>
            </a:r>
            <a:r>
              <a:rPr lang="en-IN" sz="2800" b="1" spc="-5" dirty="0">
                <a:solidFill>
                  <a:srgbClr val="292929"/>
                </a:solidFill>
                <a:latin typeface="Centaur" panose="02030504050205020304" pitchFamily="18" charset="0"/>
                <a:ea typeface="Calibri" panose="020F0502020204030204" pitchFamily="34" charset="0"/>
                <a:cs typeface="Raavi" panose="020B0502040204020203" pitchFamily="34" charset="0"/>
              </a:rPr>
              <a:t> also.</a:t>
            </a:r>
          </a:p>
          <a:p>
            <a:endParaRPr lang="en-IN" sz="2800" b="1" spc="-5" dirty="0">
              <a:solidFill>
                <a:srgbClr val="292929"/>
              </a:solidFill>
              <a:effectLst/>
              <a:latin typeface="Centaur" panose="02030504050205020304" pitchFamily="18" charset="0"/>
              <a:ea typeface="Calibri" panose="020F0502020204030204" pitchFamily="34" charset="0"/>
              <a:cs typeface="Raavi" panose="020B0502040204020203" pitchFamily="34" charset="0"/>
            </a:endParaRPr>
          </a:p>
          <a:p>
            <a:r>
              <a:rPr lang="en-US" sz="2800" b="1" spc="-5" dirty="0">
                <a:solidFill>
                  <a:srgbClr val="292929"/>
                </a:solidFill>
                <a:effectLst/>
                <a:latin typeface="Centaur" panose="02030504050205020304" pitchFamily="18" charset="0"/>
                <a:ea typeface="Times New Roman" panose="02020603050405020304" pitchFamily="18" charset="0"/>
              </a:rPr>
              <a:t>So we will use heatmaps to pick out the features which are most dependable on diagnosis column. We will divide our features into three different groups according to their dependency percentage.</a:t>
            </a:r>
            <a:endParaRPr lang="en-IN" sz="2800" b="1" dirty="0">
              <a:effectLst/>
              <a:latin typeface="Centaur" panose="02030504050205020304" pitchFamily="18" charset="0"/>
              <a:ea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1D4BCD5C-1440-8FE0-DE10-73DCD989AE9A}"/>
              </a:ext>
            </a:extLst>
          </p:cNvPr>
          <p:cNvPicPr>
            <a:picLocks noChangeAspect="1"/>
          </p:cNvPicPr>
          <p:nvPr/>
        </p:nvPicPr>
        <p:blipFill>
          <a:blip r:embed="rId3"/>
          <a:stretch>
            <a:fillRect/>
          </a:stretch>
        </p:blipFill>
        <p:spPr>
          <a:xfrm>
            <a:off x="0" y="0"/>
            <a:ext cx="12192000" cy="1532464"/>
          </a:xfrm>
          <a:prstGeom prst="rect">
            <a:avLst/>
          </a:prstGeom>
        </p:spPr>
      </p:pic>
      <p:sp>
        <p:nvSpPr>
          <p:cNvPr id="5" name="TextBox 4">
            <a:extLst>
              <a:ext uri="{FF2B5EF4-FFF2-40B4-BE49-F238E27FC236}">
                <a16:creationId xmlns:a16="http://schemas.microsoft.com/office/drawing/2014/main" id="{4C2380F1-E675-7615-2D66-94902D081883}"/>
              </a:ext>
            </a:extLst>
          </p:cNvPr>
          <p:cNvSpPr txBox="1"/>
          <p:nvPr/>
        </p:nvSpPr>
        <p:spPr>
          <a:xfrm>
            <a:off x="3462534" y="250384"/>
            <a:ext cx="7714696" cy="1200329"/>
          </a:xfrm>
          <a:prstGeom prst="rect">
            <a:avLst/>
          </a:prstGeom>
          <a:noFill/>
        </p:spPr>
        <p:txBody>
          <a:bodyPr wrap="square" rtlCol="0">
            <a:spAutoFit/>
          </a:bodyPr>
          <a:lstStyle/>
          <a:p>
            <a:r>
              <a:rPr lang="en-IN" sz="5400" u="sng" dirty="0">
                <a:latin typeface="Script MT Bold" panose="03040602040607080904" pitchFamily="66" charset="0"/>
              </a:rPr>
              <a:t>Feature Extraction</a:t>
            </a:r>
          </a:p>
          <a:p>
            <a:endParaRPr lang="en-IN" dirty="0"/>
          </a:p>
        </p:txBody>
      </p:sp>
    </p:spTree>
    <p:extLst>
      <p:ext uri="{BB962C8B-B14F-4D97-AF65-F5344CB8AC3E}">
        <p14:creationId xmlns:p14="http://schemas.microsoft.com/office/powerpoint/2010/main" val="2193306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bstract Yellow Background Texture Stock Photo, Picture And Royalty Free  Image. Image 70124417.">
            <a:extLst>
              <a:ext uri="{FF2B5EF4-FFF2-40B4-BE49-F238E27FC236}">
                <a16:creationId xmlns:a16="http://schemas.microsoft.com/office/drawing/2014/main" id="{8C921345-ECE9-4BEE-4AE7-E43239A52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7230" y="0"/>
            <a:ext cx="560476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798C3E9-67BD-21E7-531B-17E0A739664E}"/>
              </a:ext>
            </a:extLst>
          </p:cNvPr>
          <p:cNvSpPr txBox="1"/>
          <p:nvPr/>
        </p:nvSpPr>
        <p:spPr>
          <a:xfrm>
            <a:off x="6799065" y="2079568"/>
            <a:ext cx="5181097" cy="2123658"/>
          </a:xfrm>
          <a:prstGeom prst="rect">
            <a:avLst/>
          </a:prstGeom>
          <a:noFill/>
        </p:spPr>
        <p:txBody>
          <a:bodyPr wrap="square" rtlCol="0">
            <a:spAutoFit/>
          </a:bodyPr>
          <a:lstStyle/>
          <a:p>
            <a:r>
              <a:rPr lang="en-IN" sz="6600" u="sng" dirty="0">
                <a:latin typeface="Script MT Bold" panose="03040602040607080904" pitchFamily="66" charset="0"/>
              </a:rPr>
              <a:t>Correlation of Columns</a:t>
            </a:r>
          </a:p>
        </p:txBody>
      </p:sp>
      <p:sp>
        <p:nvSpPr>
          <p:cNvPr id="3" name="TextBox 2">
            <a:extLst>
              <a:ext uri="{FF2B5EF4-FFF2-40B4-BE49-F238E27FC236}">
                <a16:creationId xmlns:a16="http://schemas.microsoft.com/office/drawing/2014/main" id="{C93A46A8-C583-1A5B-1CDE-6326E3F99141}"/>
              </a:ext>
            </a:extLst>
          </p:cNvPr>
          <p:cNvSpPr txBox="1"/>
          <p:nvPr/>
        </p:nvSpPr>
        <p:spPr>
          <a:xfrm>
            <a:off x="97182" y="980405"/>
            <a:ext cx="6405218" cy="5539978"/>
          </a:xfrm>
          <a:prstGeom prst="rect">
            <a:avLst/>
          </a:prstGeom>
          <a:noFill/>
        </p:spPr>
        <p:txBody>
          <a:bodyPr wrap="square" rtlCol="0">
            <a:spAutoFit/>
          </a:bodyPr>
          <a:lstStyle/>
          <a:p>
            <a:pPr marL="457200" indent="-457200" fontAlgn="base">
              <a:buFont typeface="Wingdings" panose="05000000000000000000" pitchFamily="2" charset="2"/>
              <a:buChar char="v"/>
            </a:pPr>
            <a:r>
              <a:rPr lang="en-US" sz="2800" b="1" dirty="0">
                <a:latin typeface="Centaur" panose="02030504050205020304" pitchFamily="18" charset="0"/>
              </a:rPr>
              <a:t>It’s a statistical metric for measuring to what extent different variables are </a:t>
            </a:r>
            <a:r>
              <a:rPr lang="en-US" sz="2800" b="1" dirty="0">
                <a:solidFill>
                  <a:schemeClr val="accent4"/>
                </a:solidFill>
                <a:latin typeface="Centaur" panose="02030504050205020304" pitchFamily="18" charset="0"/>
              </a:rPr>
              <a:t>interdependent</a:t>
            </a:r>
            <a:r>
              <a:rPr lang="en-US" sz="2800" b="1" dirty="0">
                <a:latin typeface="Centaur" panose="02030504050205020304" pitchFamily="18" charset="0"/>
              </a:rPr>
              <a:t>.</a:t>
            </a:r>
          </a:p>
          <a:p>
            <a:pPr marL="457200" indent="-457200" fontAlgn="base">
              <a:buFont typeface="Wingdings" panose="05000000000000000000" pitchFamily="2" charset="2"/>
              <a:buChar char="v"/>
            </a:pPr>
            <a:endParaRPr lang="en-US" sz="2800" b="1" dirty="0">
              <a:latin typeface="Centaur" panose="02030504050205020304" pitchFamily="18" charset="0"/>
            </a:endParaRPr>
          </a:p>
          <a:p>
            <a:pPr marL="457200" indent="-457200" algn="l" fontAlgn="base">
              <a:buFont typeface="Wingdings" panose="05000000000000000000" pitchFamily="2" charset="2"/>
              <a:buChar char="v"/>
            </a:pPr>
            <a:r>
              <a:rPr lang="en-US" sz="2800" b="1" i="0" dirty="0">
                <a:solidFill>
                  <a:srgbClr val="273239"/>
                </a:solidFill>
                <a:effectLst/>
                <a:latin typeface="Centaur" panose="02030504050205020304" pitchFamily="18" charset="0"/>
              </a:rPr>
              <a:t>It is denoted by r and its values are between </a:t>
            </a:r>
            <a:r>
              <a:rPr lang="en-US" sz="2800" b="1" i="0" dirty="0">
                <a:solidFill>
                  <a:schemeClr val="accent4"/>
                </a:solidFill>
                <a:effectLst/>
                <a:latin typeface="Centaur" panose="02030504050205020304" pitchFamily="18" charset="0"/>
              </a:rPr>
              <a:t>-</a:t>
            </a:r>
            <a:r>
              <a:rPr lang="en-US" sz="2800" b="1" i="0" dirty="0">
                <a:solidFill>
                  <a:schemeClr val="accent4"/>
                </a:solidFill>
                <a:effectLst/>
                <a:latin typeface="Centaur" panose="02030504050205020304" pitchFamily="18" charset="0"/>
                <a:cs typeface="Arial" panose="020B0604020202020204" pitchFamily="34" charset="0"/>
              </a:rPr>
              <a:t>1</a:t>
            </a:r>
            <a:r>
              <a:rPr lang="en-US" sz="2800" b="1" i="0" dirty="0">
                <a:solidFill>
                  <a:schemeClr val="accent4"/>
                </a:solidFill>
                <a:effectLst/>
                <a:latin typeface="Centaur" panose="02030504050205020304" pitchFamily="18" charset="0"/>
              </a:rPr>
              <a:t> and +</a:t>
            </a:r>
            <a:r>
              <a:rPr lang="en-US" sz="2800" b="1" i="0" dirty="0">
                <a:solidFill>
                  <a:schemeClr val="accent4"/>
                </a:solidFill>
                <a:effectLst/>
                <a:latin typeface="Centaur" panose="02030504050205020304" pitchFamily="18" charset="0"/>
                <a:cs typeface="Arial" panose="020B0604020202020204" pitchFamily="34" charset="0"/>
              </a:rPr>
              <a:t>1</a:t>
            </a:r>
            <a:r>
              <a:rPr lang="en-US" sz="2800" b="1" i="0" dirty="0">
                <a:solidFill>
                  <a:srgbClr val="273239"/>
                </a:solidFill>
                <a:effectLst/>
                <a:latin typeface="Centaur" panose="02030504050205020304" pitchFamily="18" charset="0"/>
              </a:rPr>
              <a:t>. A positive value for r indicates a positive association, and a negative value for r indicates a negative association.</a:t>
            </a:r>
          </a:p>
          <a:p>
            <a:pPr marL="457200" indent="-457200" algn="l" fontAlgn="base">
              <a:buFont typeface="Wingdings" panose="05000000000000000000" pitchFamily="2" charset="2"/>
              <a:buChar char="v"/>
            </a:pPr>
            <a:endParaRPr lang="en-US" sz="2800" b="1" i="0" dirty="0">
              <a:solidFill>
                <a:srgbClr val="273239"/>
              </a:solidFill>
              <a:effectLst/>
              <a:latin typeface="Centaur" panose="02030504050205020304" pitchFamily="18" charset="0"/>
            </a:endParaRPr>
          </a:p>
          <a:p>
            <a:pPr marL="457200" indent="-457200" algn="l" fontAlgn="base">
              <a:buFont typeface="Wingdings" panose="05000000000000000000" pitchFamily="2" charset="2"/>
              <a:buChar char="v"/>
            </a:pPr>
            <a:r>
              <a:rPr lang="en-US" sz="2800" b="1" i="0" dirty="0">
                <a:solidFill>
                  <a:srgbClr val="273239"/>
                </a:solidFill>
                <a:effectLst/>
                <a:latin typeface="Centaur" panose="02030504050205020304" pitchFamily="18" charset="0"/>
              </a:rPr>
              <a:t>By using </a:t>
            </a:r>
            <a:r>
              <a:rPr lang="en-US" sz="2800" b="1" i="0" u="sng" dirty="0" err="1">
                <a:solidFill>
                  <a:schemeClr val="accent4"/>
                </a:solidFill>
                <a:effectLst/>
                <a:latin typeface="Centaur" panose="02030504050205020304" pitchFamily="18" charset="0"/>
                <a:hlinkClick r:id="rId3">
                  <a:extLst>
                    <a:ext uri="{A12FA001-AC4F-418D-AE19-62706E023703}">
                      <ahyp:hlinkClr xmlns:ahyp="http://schemas.microsoft.com/office/drawing/2018/hyperlinkcolor" val="tx"/>
                    </a:ext>
                  </a:extLst>
                </a:hlinkClick>
              </a:rPr>
              <a:t>corr</a:t>
            </a:r>
            <a:r>
              <a:rPr lang="en-US" sz="2800" b="1" i="0" u="sng" dirty="0">
                <a:solidFill>
                  <a:schemeClr val="accent4"/>
                </a:solidFill>
                <a:effectLst/>
                <a:latin typeface="Centaur" panose="02030504050205020304" pitchFamily="18" charset="0"/>
                <a:hlinkClick r:id="rId3">
                  <a:extLst>
                    <a:ext uri="{A12FA001-AC4F-418D-AE19-62706E023703}">
                      <ahyp:hlinkClr xmlns:ahyp="http://schemas.microsoft.com/office/drawing/2018/hyperlinkcolor" val="tx"/>
                    </a:ext>
                  </a:extLst>
                </a:hlinkClick>
              </a:rPr>
              <a:t>()</a:t>
            </a:r>
            <a:r>
              <a:rPr lang="en-US" sz="2800" b="1" i="0" dirty="0">
                <a:solidFill>
                  <a:schemeClr val="accent4"/>
                </a:solidFill>
                <a:effectLst/>
                <a:latin typeface="Centaur" panose="02030504050205020304" pitchFamily="18" charset="0"/>
              </a:rPr>
              <a:t> </a:t>
            </a:r>
            <a:r>
              <a:rPr lang="en-US" sz="2800" b="1" i="0" dirty="0">
                <a:solidFill>
                  <a:srgbClr val="273239"/>
                </a:solidFill>
                <a:effectLst/>
                <a:latin typeface="Centaur" panose="02030504050205020304" pitchFamily="18" charset="0"/>
              </a:rPr>
              <a:t>function , the correlation between two columns in </a:t>
            </a:r>
            <a:r>
              <a:rPr lang="en-US" sz="2800" b="1" i="0" dirty="0" err="1">
                <a:solidFill>
                  <a:srgbClr val="273239"/>
                </a:solidFill>
                <a:effectLst/>
                <a:latin typeface="Centaur" panose="02030504050205020304" pitchFamily="18" charset="0"/>
              </a:rPr>
              <a:t>dataframe</a:t>
            </a:r>
            <a:r>
              <a:rPr lang="en-US" sz="2800" b="1" dirty="0">
                <a:solidFill>
                  <a:srgbClr val="273239"/>
                </a:solidFill>
                <a:latin typeface="Centaur" panose="02030504050205020304" pitchFamily="18" charset="0"/>
              </a:rPr>
              <a:t> can be achieved. This</a:t>
            </a:r>
            <a:r>
              <a:rPr lang="en-US" sz="2800" b="1" i="0" dirty="0">
                <a:solidFill>
                  <a:srgbClr val="273239"/>
                </a:solidFill>
                <a:effectLst/>
                <a:latin typeface="Centaur" panose="02030504050205020304" pitchFamily="18" charset="0"/>
              </a:rPr>
              <a:t> function tells us about how one column can influence the other.</a:t>
            </a:r>
          </a:p>
          <a:p>
            <a:endParaRPr lang="en-IN" dirty="0"/>
          </a:p>
        </p:txBody>
      </p:sp>
    </p:spTree>
    <p:extLst>
      <p:ext uri="{BB962C8B-B14F-4D97-AF65-F5344CB8AC3E}">
        <p14:creationId xmlns:p14="http://schemas.microsoft.com/office/powerpoint/2010/main" val="3176440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rk green background Images | Free Vectors, Stock Photos &amp; PSD">
            <a:extLst>
              <a:ext uri="{FF2B5EF4-FFF2-40B4-BE49-F238E27FC236}">
                <a16:creationId xmlns:a16="http://schemas.microsoft.com/office/drawing/2014/main" id="{7A25E94F-2B7F-564A-8647-E4D549721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3494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C7DAB90-D3E2-CF9F-8234-1CCF18ABDC86}"/>
              </a:ext>
            </a:extLst>
          </p:cNvPr>
          <p:cNvSpPr txBox="1"/>
          <p:nvPr/>
        </p:nvSpPr>
        <p:spPr>
          <a:xfrm>
            <a:off x="2716567" y="213038"/>
            <a:ext cx="7643674" cy="923330"/>
          </a:xfrm>
          <a:prstGeom prst="rect">
            <a:avLst/>
          </a:prstGeom>
          <a:noFill/>
        </p:spPr>
        <p:txBody>
          <a:bodyPr wrap="square" rtlCol="0">
            <a:spAutoFit/>
          </a:bodyPr>
          <a:lstStyle/>
          <a:p>
            <a:r>
              <a:rPr lang="en-IN" sz="5400" u="sng" dirty="0">
                <a:solidFill>
                  <a:schemeClr val="bg1"/>
                </a:solidFill>
                <a:latin typeface="Script MT Bold" panose="03040602040607080904" pitchFamily="66" charset="0"/>
              </a:rPr>
              <a:t>Visualizing Correlation</a:t>
            </a:r>
          </a:p>
        </p:txBody>
      </p:sp>
      <p:pic>
        <p:nvPicPr>
          <p:cNvPr id="4" name="Picture 3">
            <a:extLst>
              <a:ext uri="{FF2B5EF4-FFF2-40B4-BE49-F238E27FC236}">
                <a16:creationId xmlns:a16="http://schemas.microsoft.com/office/drawing/2014/main" id="{BC6ACCD6-DB85-DD96-2365-481BC21234B3}"/>
              </a:ext>
            </a:extLst>
          </p:cNvPr>
          <p:cNvPicPr>
            <a:picLocks noChangeAspect="1"/>
          </p:cNvPicPr>
          <p:nvPr/>
        </p:nvPicPr>
        <p:blipFill>
          <a:blip r:embed="rId3"/>
          <a:stretch>
            <a:fillRect/>
          </a:stretch>
        </p:blipFill>
        <p:spPr>
          <a:xfrm>
            <a:off x="310719" y="1798178"/>
            <a:ext cx="4119238" cy="4279037"/>
          </a:xfrm>
          <a:prstGeom prst="rect">
            <a:avLst/>
          </a:prstGeom>
        </p:spPr>
      </p:pic>
      <p:pic>
        <p:nvPicPr>
          <p:cNvPr id="6" name="Picture 5">
            <a:extLst>
              <a:ext uri="{FF2B5EF4-FFF2-40B4-BE49-F238E27FC236}">
                <a16:creationId xmlns:a16="http://schemas.microsoft.com/office/drawing/2014/main" id="{44146C76-D216-55F4-B7CF-191F7212E115}"/>
              </a:ext>
            </a:extLst>
          </p:cNvPr>
          <p:cNvPicPr>
            <a:picLocks noChangeAspect="1"/>
          </p:cNvPicPr>
          <p:nvPr/>
        </p:nvPicPr>
        <p:blipFill>
          <a:blip r:embed="rId4"/>
          <a:stretch>
            <a:fillRect/>
          </a:stretch>
        </p:blipFill>
        <p:spPr>
          <a:xfrm>
            <a:off x="4429957" y="1798178"/>
            <a:ext cx="3883470" cy="4279037"/>
          </a:xfrm>
          <a:prstGeom prst="rect">
            <a:avLst/>
          </a:prstGeom>
        </p:spPr>
      </p:pic>
      <p:pic>
        <p:nvPicPr>
          <p:cNvPr id="8" name="Picture 7">
            <a:extLst>
              <a:ext uri="{FF2B5EF4-FFF2-40B4-BE49-F238E27FC236}">
                <a16:creationId xmlns:a16="http://schemas.microsoft.com/office/drawing/2014/main" id="{5C73D02D-912F-A2AF-7CDD-7C5E981C3C11}"/>
              </a:ext>
            </a:extLst>
          </p:cNvPr>
          <p:cNvPicPr>
            <a:picLocks noChangeAspect="1"/>
          </p:cNvPicPr>
          <p:nvPr/>
        </p:nvPicPr>
        <p:blipFill>
          <a:blip r:embed="rId5"/>
          <a:stretch>
            <a:fillRect/>
          </a:stretch>
        </p:blipFill>
        <p:spPr>
          <a:xfrm>
            <a:off x="8308530" y="1798178"/>
            <a:ext cx="3883470" cy="4279037"/>
          </a:xfrm>
          <a:prstGeom prst="rect">
            <a:avLst/>
          </a:prstGeom>
        </p:spPr>
      </p:pic>
      <p:sp>
        <p:nvSpPr>
          <p:cNvPr id="9" name="TextBox 8">
            <a:extLst>
              <a:ext uri="{FF2B5EF4-FFF2-40B4-BE49-F238E27FC236}">
                <a16:creationId xmlns:a16="http://schemas.microsoft.com/office/drawing/2014/main" id="{6EACB07A-06E7-AD54-26BD-90B0C1CA72C5}"/>
              </a:ext>
            </a:extLst>
          </p:cNvPr>
          <p:cNvSpPr txBox="1"/>
          <p:nvPr/>
        </p:nvSpPr>
        <p:spPr>
          <a:xfrm>
            <a:off x="1722268" y="6183297"/>
            <a:ext cx="9809825" cy="461665"/>
          </a:xfrm>
          <a:prstGeom prst="rect">
            <a:avLst/>
          </a:prstGeom>
          <a:noFill/>
        </p:spPr>
        <p:txBody>
          <a:bodyPr wrap="square" rtlCol="0">
            <a:spAutoFit/>
          </a:bodyPr>
          <a:lstStyle/>
          <a:p>
            <a:r>
              <a:rPr lang="en-US" sz="2400" b="1" dirty="0">
                <a:latin typeface="Centaur" panose="02030504050205020304" pitchFamily="18" charset="0"/>
              </a:rPr>
              <a:t>Visualizing the correlation of diagnosis with different pairs of data using heatmap</a:t>
            </a:r>
            <a:endParaRPr lang="en-IN" sz="2400" b="1" dirty="0">
              <a:latin typeface="Centaur" panose="02030504050205020304" pitchFamily="18" charset="0"/>
            </a:endParaRPr>
          </a:p>
        </p:txBody>
      </p:sp>
    </p:spTree>
    <p:extLst>
      <p:ext uri="{BB962C8B-B14F-4D97-AF65-F5344CB8AC3E}">
        <p14:creationId xmlns:p14="http://schemas.microsoft.com/office/powerpoint/2010/main" val="1748882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chine Learning - GeeksforGeeks">
            <a:extLst>
              <a:ext uri="{FF2B5EF4-FFF2-40B4-BE49-F238E27FC236}">
                <a16:creationId xmlns:a16="http://schemas.microsoft.com/office/drawing/2014/main" id="{C33B73AD-C9A3-F4EF-D845-FC2716D05C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529109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50C6755-B955-748D-AF13-7E5A75C5E1B3}"/>
              </a:ext>
            </a:extLst>
          </p:cNvPr>
          <p:cNvSpPr txBox="1"/>
          <p:nvPr/>
        </p:nvSpPr>
        <p:spPr>
          <a:xfrm>
            <a:off x="5826711" y="2302960"/>
            <a:ext cx="6205491" cy="4093428"/>
          </a:xfrm>
          <a:prstGeom prst="rect">
            <a:avLst/>
          </a:prstGeom>
          <a:noFill/>
        </p:spPr>
        <p:txBody>
          <a:bodyPr wrap="square" rtlCol="0">
            <a:spAutoFit/>
          </a:bodyPr>
          <a:lstStyle/>
          <a:p>
            <a:pPr algn="l"/>
            <a:endParaRPr lang="en-US" b="0" i="0" dirty="0">
              <a:effectLst/>
              <a:latin typeface="-apple-system"/>
            </a:endParaRPr>
          </a:p>
          <a:p>
            <a:pPr marL="457200" indent="-457200" algn="l">
              <a:buFont typeface="Wingdings" panose="05000000000000000000" pitchFamily="2" charset="2"/>
              <a:buChar char="Ø"/>
            </a:pPr>
            <a:r>
              <a:rPr lang="en-US" sz="3200" b="1" i="0" dirty="0">
                <a:effectLst/>
                <a:latin typeface="Centaur" panose="02030504050205020304" pitchFamily="18" charset="0"/>
              </a:rPr>
              <a:t>Split the dataset into independent(X) and dependent(Y) datasets</a:t>
            </a:r>
          </a:p>
          <a:p>
            <a:pPr marL="457200" indent="-457200" algn="l">
              <a:buFont typeface="Wingdings" panose="05000000000000000000" pitchFamily="2" charset="2"/>
              <a:buChar char="Ø"/>
            </a:pPr>
            <a:r>
              <a:rPr lang="en-US" sz="3200" b="1" i="0" dirty="0">
                <a:effectLst/>
                <a:latin typeface="Centaur" panose="02030504050205020304" pitchFamily="18" charset="0"/>
              </a:rPr>
              <a:t>Split the dataset into training and testing</a:t>
            </a:r>
          </a:p>
          <a:p>
            <a:pPr marL="457200" indent="-457200" algn="l">
              <a:buFont typeface="Wingdings" panose="05000000000000000000" pitchFamily="2" charset="2"/>
              <a:buChar char="Ø"/>
            </a:pPr>
            <a:r>
              <a:rPr lang="en-US" sz="3200" b="1" i="0" dirty="0">
                <a:effectLst/>
                <a:latin typeface="Centaur" panose="02030504050205020304" pitchFamily="18" charset="0"/>
              </a:rPr>
              <a:t>Model Building</a:t>
            </a:r>
          </a:p>
          <a:p>
            <a:pPr marL="457200" indent="-457200" algn="l">
              <a:buFont typeface="Wingdings" panose="05000000000000000000" pitchFamily="2" charset="2"/>
              <a:buChar char="Ø"/>
            </a:pPr>
            <a:r>
              <a:rPr lang="en-US" sz="3200" b="1" i="0" dirty="0">
                <a:effectLst/>
                <a:latin typeface="Centaur" panose="02030504050205020304" pitchFamily="18" charset="0"/>
              </a:rPr>
              <a:t>Prediction</a:t>
            </a:r>
          </a:p>
          <a:p>
            <a:pPr marL="457200" indent="-457200" algn="l">
              <a:buFont typeface="Wingdings" panose="05000000000000000000" pitchFamily="2" charset="2"/>
              <a:buChar char="Ø"/>
            </a:pPr>
            <a:r>
              <a:rPr lang="en-US" sz="3200" b="1" i="0" dirty="0">
                <a:effectLst/>
                <a:latin typeface="Centaur" panose="02030504050205020304" pitchFamily="18" charset="0"/>
              </a:rPr>
              <a:t>Testing model accuracy</a:t>
            </a:r>
          </a:p>
          <a:p>
            <a:endParaRPr lang="en-IN" dirty="0"/>
          </a:p>
        </p:txBody>
      </p:sp>
      <p:pic>
        <p:nvPicPr>
          <p:cNvPr id="3078" name="Picture 6" descr="Red Background Vector Art, Icons, and Graphics for Free Download">
            <a:extLst>
              <a:ext uri="{FF2B5EF4-FFF2-40B4-BE49-F238E27FC236}">
                <a16:creationId xmlns:a16="http://schemas.microsoft.com/office/drawing/2014/main" id="{5B7392B1-7FF9-57AD-8811-FBF4F9526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090" y="1"/>
            <a:ext cx="6900909" cy="16157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A2BA25-85EA-FED5-7B30-EF052E3A2768}"/>
              </a:ext>
            </a:extLst>
          </p:cNvPr>
          <p:cNvSpPr txBox="1"/>
          <p:nvPr/>
        </p:nvSpPr>
        <p:spPr>
          <a:xfrm>
            <a:off x="7074023" y="257426"/>
            <a:ext cx="4225771" cy="923330"/>
          </a:xfrm>
          <a:prstGeom prst="rect">
            <a:avLst/>
          </a:prstGeom>
          <a:noFill/>
        </p:spPr>
        <p:txBody>
          <a:bodyPr wrap="square" rtlCol="0">
            <a:spAutoFit/>
          </a:bodyPr>
          <a:lstStyle/>
          <a:p>
            <a:r>
              <a:rPr lang="en-IN" sz="5400" u="sng" dirty="0">
                <a:solidFill>
                  <a:schemeClr val="bg1"/>
                </a:solidFill>
                <a:latin typeface="Script MT Bold" panose="03040602040607080904" pitchFamily="66" charset="0"/>
              </a:rPr>
              <a:t>Basic Steps:</a:t>
            </a:r>
          </a:p>
        </p:txBody>
      </p:sp>
    </p:spTree>
    <p:extLst>
      <p:ext uri="{BB962C8B-B14F-4D97-AF65-F5344CB8AC3E}">
        <p14:creationId xmlns:p14="http://schemas.microsoft.com/office/powerpoint/2010/main" val="1958637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BFB4CE-D3D6-C2F0-33C2-2CAE032F59D6}"/>
              </a:ext>
            </a:extLst>
          </p:cNvPr>
          <p:cNvSpPr txBox="1"/>
          <p:nvPr/>
        </p:nvSpPr>
        <p:spPr>
          <a:xfrm>
            <a:off x="374292" y="1770654"/>
            <a:ext cx="11177628" cy="5170646"/>
          </a:xfrm>
          <a:prstGeom prst="rect">
            <a:avLst/>
          </a:prstGeom>
          <a:noFill/>
        </p:spPr>
        <p:txBody>
          <a:bodyPr wrap="square" rtlCol="0">
            <a:spAutoFit/>
          </a:bodyPr>
          <a:lstStyle/>
          <a:p>
            <a:pPr marL="342900" indent="-342900">
              <a:buFont typeface="Wingdings" panose="05000000000000000000" pitchFamily="2" charset="2"/>
              <a:buChar char="ü"/>
            </a:pPr>
            <a:r>
              <a:rPr lang="en-IN" sz="2400" b="1" dirty="0">
                <a:solidFill>
                  <a:srgbClr val="333333"/>
                </a:solidFill>
                <a:effectLst/>
                <a:latin typeface="Centaur" panose="02030504050205020304" pitchFamily="18" charset="0"/>
                <a:ea typeface="Calibri" panose="020F0502020204030204" pitchFamily="34" charset="0"/>
                <a:cs typeface="Raavi" panose="020B0502040204020203" pitchFamily="34" charset="0"/>
              </a:rPr>
              <a:t>The breast cancer database consists of total 30 conditional attributes. We have made total three different cases which means that we can give three different group of inputs to get diagnosed</a:t>
            </a:r>
            <a:r>
              <a:rPr lang="en-IN" sz="2400" b="1" dirty="0">
                <a:solidFill>
                  <a:srgbClr val="333333"/>
                </a:solidFill>
                <a:latin typeface="Centaur" panose="02030504050205020304" pitchFamily="18" charset="0"/>
                <a:ea typeface="Calibri" panose="020F0502020204030204" pitchFamily="34" charset="0"/>
                <a:cs typeface="Raavi" panose="020B0502040204020203" pitchFamily="34" charset="0"/>
              </a:rPr>
              <a:t> by out model.</a:t>
            </a:r>
            <a:endParaRPr lang="en-IN" sz="2400" b="1" dirty="0">
              <a:solidFill>
                <a:srgbClr val="333333"/>
              </a:solidFill>
              <a:effectLst/>
              <a:latin typeface="Centaur" panose="02030504050205020304" pitchFamily="18" charset="0"/>
              <a:ea typeface="Calibri" panose="020F0502020204030204" pitchFamily="34" charset="0"/>
              <a:cs typeface="Raavi" panose="020B0502040204020203" pitchFamily="34" charset="0"/>
            </a:endParaRPr>
          </a:p>
          <a:p>
            <a:pPr marL="342900" indent="-342900">
              <a:buFont typeface="Wingdings" panose="05000000000000000000" pitchFamily="2" charset="2"/>
              <a:buChar char="ü"/>
            </a:pPr>
            <a:r>
              <a:rPr lang="en-IN" sz="2400" b="1" dirty="0">
                <a:solidFill>
                  <a:srgbClr val="333333"/>
                </a:solidFill>
                <a:effectLst/>
                <a:latin typeface="Centaur" panose="02030504050205020304" pitchFamily="18" charset="0"/>
                <a:ea typeface="Calibri" panose="020F0502020204030204" pitchFamily="34" charset="0"/>
                <a:cs typeface="Raavi" panose="020B0502040204020203" pitchFamily="34" charset="0"/>
              </a:rPr>
              <a:t>In the first group we have taken all the 30 features which will give the most accurate results but we need to fill it up with 30 inputs. Best accuracy is given by </a:t>
            </a:r>
            <a:r>
              <a:rPr lang="en-IN" sz="2400" b="1" dirty="0">
                <a:solidFill>
                  <a:srgbClr val="F159B3"/>
                </a:solidFill>
                <a:effectLst/>
                <a:latin typeface="Centaur" panose="02030504050205020304" pitchFamily="18" charset="0"/>
                <a:ea typeface="Calibri" panose="020F0502020204030204" pitchFamily="34" charset="0"/>
                <a:cs typeface="Raavi" panose="020B0502040204020203" pitchFamily="34" charset="0"/>
              </a:rPr>
              <a:t>Random Forest </a:t>
            </a:r>
            <a:r>
              <a:rPr lang="en-IN" sz="2400" b="1" dirty="0">
                <a:solidFill>
                  <a:srgbClr val="F159B3"/>
                </a:solidFill>
                <a:latin typeface="Centaur" panose="02030504050205020304" pitchFamily="18" charset="0"/>
                <a:ea typeface="Calibri" panose="020F0502020204030204" pitchFamily="34" charset="0"/>
                <a:cs typeface="Raavi" panose="020B0502040204020203" pitchFamily="34" charset="0"/>
              </a:rPr>
              <a:t>C</a:t>
            </a:r>
            <a:r>
              <a:rPr lang="en-IN" sz="2400" b="1" dirty="0">
                <a:solidFill>
                  <a:srgbClr val="F159B3"/>
                </a:solidFill>
                <a:effectLst/>
                <a:latin typeface="Centaur" panose="02030504050205020304" pitchFamily="18" charset="0"/>
                <a:ea typeface="Calibri" panose="020F0502020204030204" pitchFamily="34" charset="0"/>
                <a:cs typeface="Raavi" panose="020B0502040204020203" pitchFamily="34" charset="0"/>
              </a:rPr>
              <a:t>lassifier </a:t>
            </a:r>
            <a:r>
              <a:rPr lang="en-IN" sz="2400" b="1" dirty="0">
                <a:solidFill>
                  <a:srgbClr val="333333"/>
                </a:solidFill>
                <a:effectLst/>
                <a:latin typeface="Centaur" panose="02030504050205020304" pitchFamily="18" charset="0"/>
                <a:ea typeface="Calibri" panose="020F0502020204030204" pitchFamily="34" charset="0"/>
                <a:cs typeface="Raavi" panose="020B0502040204020203" pitchFamily="34" charset="0"/>
              </a:rPr>
              <a:t>model that is of </a:t>
            </a:r>
            <a:r>
              <a:rPr lang="en-IN" sz="2400" b="1" dirty="0">
                <a:solidFill>
                  <a:srgbClr val="F159B3"/>
                </a:solidFill>
                <a:effectLst/>
                <a:latin typeface="Centaur" panose="02030504050205020304" pitchFamily="18" charset="0"/>
                <a:ea typeface="Calibri" panose="020F0502020204030204" pitchFamily="34" charset="0"/>
                <a:cs typeface="Raavi" panose="020B0502040204020203" pitchFamily="34" charset="0"/>
              </a:rPr>
              <a:t>96.4%. </a:t>
            </a:r>
          </a:p>
          <a:p>
            <a:pPr marL="342900" indent="-342900">
              <a:buFont typeface="Wingdings" panose="05000000000000000000" pitchFamily="2" charset="2"/>
              <a:buChar char="ü"/>
            </a:pPr>
            <a:r>
              <a:rPr lang="en-IN" sz="2400" b="1" dirty="0">
                <a:solidFill>
                  <a:srgbClr val="333333"/>
                </a:solidFill>
                <a:effectLst/>
                <a:latin typeface="Centaur" panose="02030504050205020304" pitchFamily="18" charset="0"/>
                <a:ea typeface="Calibri" panose="020F0502020204030204" pitchFamily="34" charset="0"/>
                <a:cs typeface="Raavi" panose="020B0502040204020203" pitchFamily="34" charset="0"/>
              </a:rPr>
              <a:t>The next group is result of feature engineering we have done and contains the main motive of our project. In this we will fill 9 inputs </a:t>
            </a:r>
            <a:r>
              <a:rPr lang="en-IN" sz="2400" b="1" dirty="0">
                <a:solidFill>
                  <a:srgbClr val="333333"/>
                </a:solidFill>
                <a:latin typeface="Centaur" panose="02030504050205020304" pitchFamily="18" charset="0"/>
                <a:ea typeface="Calibri" panose="020F0502020204030204" pitchFamily="34" charset="0"/>
                <a:cs typeface="Raavi" panose="020B0502040204020203" pitchFamily="34" charset="0"/>
              </a:rPr>
              <a:t>to </a:t>
            </a:r>
            <a:r>
              <a:rPr lang="en-IN" sz="2400" b="1" dirty="0">
                <a:solidFill>
                  <a:srgbClr val="333333"/>
                </a:solidFill>
                <a:effectLst/>
                <a:latin typeface="Centaur" panose="02030504050205020304" pitchFamily="18" charset="0"/>
                <a:ea typeface="Calibri" panose="020F0502020204030204" pitchFamily="34" charset="0"/>
                <a:cs typeface="Raavi" panose="020B0502040204020203" pitchFamily="34" charset="0"/>
              </a:rPr>
              <a:t>get the results in less time and using less expenditure for emergency situation. This will be a great support for our medical system</a:t>
            </a:r>
            <a:r>
              <a:rPr lang="en-IN" sz="2400" b="1" dirty="0">
                <a:solidFill>
                  <a:srgbClr val="000000"/>
                </a:solidFill>
                <a:effectLst/>
                <a:latin typeface="Centaur" panose="02030504050205020304" pitchFamily="18" charset="0"/>
                <a:ea typeface="Calibri" panose="020F0502020204030204" pitchFamily="34" charset="0"/>
                <a:cs typeface="Raavi" panose="020B0502040204020203" pitchFamily="34" charset="0"/>
              </a:rPr>
              <a:t>. These 9 inputs are </a:t>
            </a:r>
            <a:r>
              <a:rPr lang="en-IN" sz="2400" b="1" dirty="0">
                <a:solidFill>
                  <a:srgbClr val="000000"/>
                </a:solidFill>
                <a:latin typeface="Centaur" panose="02030504050205020304" pitchFamily="18" charset="0"/>
                <a:ea typeface="Calibri" panose="020F0502020204030204" pitchFamily="34" charset="0"/>
                <a:cs typeface="Raavi" panose="020B0502040204020203" pitchFamily="34" charset="0"/>
              </a:rPr>
              <a:t>havi</a:t>
            </a:r>
            <a:r>
              <a:rPr lang="en-IN" sz="2400" b="1" dirty="0">
                <a:solidFill>
                  <a:srgbClr val="000000"/>
                </a:solidFill>
                <a:effectLst/>
                <a:latin typeface="Centaur" panose="02030504050205020304" pitchFamily="18" charset="0"/>
                <a:ea typeface="Calibri" panose="020F0502020204030204" pitchFamily="34" charset="0"/>
                <a:cs typeface="Raavi" panose="020B0502040204020203" pitchFamily="34" charset="0"/>
              </a:rPr>
              <a:t>ng best correlation with diagnosis feature and will be most accurate. In this random forest classifier gave the best accuracy that is of </a:t>
            </a:r>
            <a:r>
              <a:rPr lang="en-IN" sz="2400" b="1" dirty="0">
                <a:solidFill>
                  <a:srgbClr val="F159B3"/>
                </a:solidFill>
                <a:effectLst/>
                <a:latin typeface="Centaur" panose="02030504050205020304" pitchFamily="18" charset="0"/>
                <a:ea typeface="Calibri" panose="020F0502020204030204" pitchFamily="34" charset="0"/>
                <a:cs typeface="Raavi" panose="020B0502040204020203" pitchFamily="34" charset="0"/>
              </a:rPr>
              <a:t>97.3%.</a:t>
            </a:r>
          </a:p>
          <a:p>
            <a:pPr marL="342900" indent="-342900">
              <a:buFont typeface="Wingdings" panose="05000000000000000000" pitchFamily="2" charset="2"/>
              <a:buChar char="ü"/>
            </a:pPr>
            <a:r>
              <a:rPr lang="en-IN" sz="2400" b="1" dirty="0">
                <a:solidFill>
                  <a:srgbClr val="000000"/>
                </a:solidFill>
                <a:effectLst/>
                <a:latin typeface="Centaur" panose="02030504050205020304" pitchFamily="18" charset="0"/>
                <a:ea typeface="Calibri" panose="020F0502020204030204" pitchFamily="34" charset="0"/>
                <a:cs typeface="Raavi" panose="020B0502040204020203" pitchFamily="34" charset="0"/>
              </a:rPr>
              <a:t>The next group which contains other 9 features has given best accuracy with </a:t>
            </a:r>
            <a:r>
              <a:rPr lang="en-IN" sz="2400" b="1" dirty="0">
                <a:solidFill>
                  <a:srgbClr val="F159B3"/>
                </a:solidFill>
                <a:effectLst/>
                <a:latin typeface="Centaur" panose="02030504050205020304" pitchFamily="18" charset="0"/>
                <a:ea typeface="Calibri" panose="020F0502020204030204" pitchFamily="34" charset="0"/>
                <a:cs typeface="Raavi" panose="020B0502040204020203" pitchFamily="34" charset="0"/>
              </a:rPr>
              <a:t>Logistic Regression </a:t>
            </a:r>
            <a:r>
              <a:rPr lang="en-IN" sz="2400" b="1" dirty="0">
                <a:effectLst/>
                <a:latin typeface="Centaur" panose="02030504050205020304" pitchFamily="18" charset="0"/>
                <a:ea typeface="Calibri" panose="020F0502020204030204" pitchFamily="34" charset="0"/>
                <a:cs typeface="Raavi" panose="020B0502040204020203" pitchFamily="34" charset="0"/>
              </a:rPr>
              <a:t>model</a:t>
            </a:r>
            <a:r>
              <a:rPr lang="en-IN" sz="2400" b="1" dirty="0">
                <a:solidFill>
                  <a:srgbClr val="F159B3"/>
                </a:solidFill>
                <a:effectLst/>
                <a:latin typeface="Centaur" panose="02030504050205020304" pitchFamily="18" charset="0"/>
                <a:ea typeface="Calibri" panose="020F0502020204030204" pitchFamily="34" charset="0"/>
                <a:cs typeface="Raavi" panose="020B0502040204020203" pitchFamily="34" charset="0"/>
              </a:rPr>
              <a:t> </a:t>
            </a:r>
            <a:r>
              <a:rPr lang="en-IN" sz="2400" b="1" dirty="0">
                <a:solidFill>
                  <a:srgbClr val="000000"/>
                </a:solidFill>
                <a:effectLst/>
                <a:latin typeface="Centaur" panose="02030504050205020304" pitchFamily="18" charset="0"/>
                <a:ea typeface="Calibri" panose="020F0502020204030204" pitchFamily="34" charset="0"/>
                <a:cs typeface="Raavi" panose="020B0502040204020203" pitchFamily="34" charset="0"/>
              </a:rPr>
              <a:t>that is of </a:t>
            </a:r>
            <a:r>
              <a:rPr lang="en-IN" sz="2400" b="1" dirty="0">
                <a:solidFill>
                  <a:srgbClr val="F159B3"/>
                </a:solidFill>
                <a:effectLst/>
                <a:latin typeface="Centaur" panose="02030504050205020304" pitchFamily="18" charset="0"/>
                <a:ea typeface="Calibri" panose="020F0502020204030204" pitchFamily="34" charset="0"/>
                <a:cs typeface="Raavi" panose="020B0502040204020203" pitchFamily="34" charset="0"/>
              </a:rPr>
              <a:t>94.7%.</a:t>
            </a:r>
            <a:r>
              <a:rPr lang="en-IN" sz="2400" dirty="0">
                <a:solidFill>
                  <a:srgbClr val="000000"/>
                </a:solidFill>
                <a:effectLst/>
                <a:latin typeface="Centaur" panose="02030504050205020304" pitchFamily="18" charset="0"/>
                <a:ea typeface="Calibri" panose="020F0502020204030204" pitchFamily="34" charset="0"/>
                <a:cs typeface="Raavi" panose="020B0502040204020203" pitchFamily="34" charset="0"/>
              </a:rPr>
              <a:t>  </a:t>
            </a:r>
            <a:endParaRPr lang="en-IN" sz="2400" dirty="0">
              <a:effectLst/>
              <a:latin typeface="Centaur" panose="02030504050205020304" pitchFamily="18" charset="0"/>
              <a:ea typeface="Calibri" panose="020F0502020204030204" pitchFamily="34" charset="0"/>
              <a:cs typeface="Raavi" panose="020B0502040204020203" pitchFamily="34" charset="0"/>
            </a:endParaRPr>
          </a:p>
          <a:p>
            <a:endParaRPr lang="en-IN" dirty="0"/>
          </a:p>
        </p:txBody>
      </p:sp>
      <p:pic>
        <p:nvPicPr>
          <p:cNvPr id="4098" name="Picture 2" descr="sm67-pink-peach-blur-gradation-wallpaper">
            <a:extLst>
              <a:ext uri="{FF2B5EF4-FFF2-40B4-BE49-F238E27FC236}">
                <a16:creationId xmlns:a16="http://schemas.microsoft.com/office/drawing/2014/main" id="{77A0EC33-9128-6A19-277C-01279B824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3937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46B1BA-7BE1-E1B7-6296-E637C71867B4}"/>
              </a:ext>
            </a:extLst>
          </p:cNvPr>
          <p:cNvSpPr txBox="1"/>
          <p:nvPr/>
        </p:nvSpPr>
        <p:spPr>
          <a:xfrm>
            <a:off x="261891" y="235232"/>
            <a:ext cx="11665258" cy="923330"/>
          </a:xfrm>
          <a:prstGeom prst="rect">
            <a:avLst/>
          </a:prstGeom>
          <a:noFill/>
        </p:spPr>
        <p:txBody>
          <a:bodyPr wrap="square" rtlCol="0">
            <a:spAutoFit/>
          </a:bodyPr>
          <a:lstStyle/>
          <a:p>
            <a:r>
              <a:rPr lang="en-IN" sz="5400" u="sng" dirty="0">
                <a:latin typeface="Script MT Bold" panose="03040602040607080904" pitchFamily="66" charset="0"/>
              </a:rPr>
              <a:t>Results after applying Machine Learning</a:t>
            </a:r>
          </a:p>
        </p:txBody>
      </p:sp>
    </p:spTree>
    <p:extLst>
      <p:ext uri="{BB962C8B-B14F-4D97-AF65-F5344CB8AC3E}">
        <p14:creationId xmlns:p14="http://schemas.microsoft.com/office/powerpoint/2010/main" val="418966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c Blue Sky Blue Skies Imágenes por Stacy33 | Imágenes españoles imágenes">
            <a:extLst>
              <a:ext uri="{FF2B5EF4-FFF2-40B4-BE49-F238E27FC236}">
                <a16:creationId xmlns:a16="http://schemas.microsoft.com/office/drawing/2014/main" id="{A96166E4-DC37-1F57-5202-E742CFD47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62120" y="1434028"/>
            <a:ext cx="373010" cy="15003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99BDC9-91DB-BB84-BAF1-4BCECDE6A4CF}"/>
              </a:ext>
            </a:extLst>
          </p:cNvPr>
          <p:cNvSpPr txBox="1"/>
          <p:nvPr/>
        </p:nvSpPr>
        <p:spPr>
          <a:xfrm>
            <a:off x="349388" y="1306413"/>
            <a:ext cx="5462132" cy="4524315"/>
          </a:xfrm>
          <a:prstGeom prst="rect">
            <a:avLst/>
          </a:prstGeom>
          <a:noFill/>
        </p:spPr>
        <p:txBody>
          <a:bodyPr wrap="square" rtlCol="0">
            <a:spAutoFit/>
          </a:bodyPr>
          <a:lstStyle/>
          <a:p>
            <a:r>
              <a:rPr lang="en-US" sz="3200" b="1" dirty="0">
                <a:latin typeface="Centaur" panose="02030504050205020304" pitchFamily="18" charset="0"/>
              </a:rPr>
              <a:t>There are </a:t>
            </a:r>
            <a:r>
              <a:rPr lang="en-US" sz="3200" b="1" dirty="0">
                <a:solidFill>
                  <a:srgbClr val="FF0000"/>
                </a:solidFill>
                <a:latin typeface="Centaur" panose="02030504050205020304" pitchFamily="18" charset="0"/>
              </a:rPr>
              <a:t>main 10 features</a:t>
            </a:r>
            <a:r>
              <a:rPr lang="en-US" sz="3200" b="1" dirty="0">
                <a:latin typeface="Centaur" panose="02030504050205020304" pitchFamily="18" charset="0"/>
              </a:rPr>
              <a:t>. These 10 are interrelated which we found out from heat-maps. Then we came to know that they are interrelated according to medical aspect also. This is the reason we have chosen only 5 main features by which we </a:t>
            </a:r>
            <a:r>
              <a:rPr lang="en-US" sz="3200" b="1" dirty="0">
                <a:solidFill>
                  <a:srgbClr val="FF0000"/>
                </a:solidFill>
                <a:latin typeface="Centaur" panose="02030504050205020304" pitchFamily="18" charset="0"/>
              </a:rPr>
              <a:t>excluded 5 other features</a:t>
            </a:r>
            <a:r>
              <a:rPr lang="en-US" sz="3200" b="1" dirty="0">
                <a:latin typeface="Centaur" panose="02030504050205020304" pitchFamily="18" charset="0"/>
              </a:rPr>
              <a:t> and saved lot of time and expenditure.</a:t>
            </a:r>
            <a:endParaRPr lang="en-IN" sz="3200" b="1" dirty="0">
              <a:latin typeface="Centaur" panose="02030504050205020304" pitchFamily="18" charset="0"/>
            </a:endParaRPr>
          </a:p>
        </p:txBody>
      </p:sp>
      <p:pic>
        <p:nvPicPr>
          <p:cNvPr id="1028" name="Picture 4" descr="Conclusion and other SDSN Resources | by UN SDSN | SDG Guide">
            <a:extLst>
              <a:ext uri="{FF2B5EF4-FFF2-40B4-BE49-F238E27FC236}">
                <a16:creationId xmlns:a16="http://schemas.microsoft.com/office/drawing/2014/main" id="{F109A24A-09A1-BD49-1D07-A2B5733EE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2028" y="0"/>
            <a:ext cx="595997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957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173A75-0E5A-97D4-71AF-852D451102C5}"/>
              </a:ext>
            </a:extLst>
          </p:cNvPr>
          <p:cNvSpPr txBox="1"/>
          <p:nvPr/>
        </p:nvSpPr>
        <p:spPr>
          <a:xfrm>
            <a:off x="2585621" y="1373364"/>
            <a:ext cx="6806954" cy="1569660"/>
          </a:xfrm>
          <a:prstGeom prst="rect">
            <a:avLst/>
          </a:prstGeom>
          <a:noFill/>
        </p:spPr>
        <p:txBody>
          <a:bodyPr wrap="square">
            <a:spAutoFit/>
          </a:bodyPr>
          <a:lstStyle/>
          <a:p>
            <a:r>
              <a:rPr lang="en-US" sz="9600" dirty="0">
                <a:solidFill>
                  <a:schemeClr val="accent1">
                    <a:lumMod val="75000"/>
                  </a:schemeClr>
                </a:solidFill>
                <a:latin typeface="Snap ITC" panose="04040A07060A02020202" pitchFamily="82" charset="0"/>
              </a:rPr>
              <a:t>THE END</a:t>
            </a:r>
            <a:endParaRPr lang="en-IN" sz="9600" dirty="0"/>
          </a:p>
        </p:txBody>
      </p:sp>
      <p:sp>
        <p:nvSpPr>
          <p:cNvPr id="5" name="TextBox 4">
            <a:extLst>
              <a:ext uri="{FF2B5EF4-FFF2-40B4-BE49-F238E27FC236}">
                <a16:creationId xmlns:a16="http://schemas.microsoft.com/office/drawing/2014/main" id="{56718FBB-EF7A-4AD7-FD89-BFB9C884706B}"/>
              </a:ext>
            </a:extLst>
          </p:cNvPr>
          <p:cNvSpPr txBox="1"/>
          <p:nvPr/>
        </p:nvSpPr>
        <p:spPr>
          <a:xfrm>
            <a:off x="1740024" y="2947401"/>
            <a:ext cx="8993080" cy="1200329"/>
          </a:xfrm>
          <a:prstGeom prst="rect">
            <a:avLst/>
          </a:prstGeom>
          <a:noFill/>
        </p:spPr>
        <p:txBody>
          <a:bodyPr wrap="square">
            <a:spAutoFit/>
          </a:bodyPr>
          <a:lstStyle/>
          <a:p>
            <a:r>
              <a:rPr lang="en-US" sz="7200" dirty="0">
                <a:solidFill>
                  <a:srgbClr val="FF3300"/>
                </a:solidFill>
                <a:latin typeface="Brush Script MT" panose="03060802040406070304" pitchFamily="66" charset="0"/>
              </a:rPr>
              <a:t>Thank you for your attention</a:t>
            </a:r>
            <a:endParaRPr lang="en-IN" sz="7200" dirty="0">
              <a:solidFill>
                <a:srgbClr val="FF3300"/>
              </a:solidFill>
              <a:latin typeface="Brush Script MT" panose="03060802040406070304" pitchFamily="66" charset="0"/>
            </a:endParaRPr>
          </a:p>
        </p:txBody>
      </p:sp>
      <p:pic>
        <p:nvPicPr>
          <p:cNvPr id="6" name="Picture 5">
            <a:extLst>
              <a:ext uri="{FF2B5EF4-FFF2-40B4-BE49-F238E27FC236}">
                <a16:creationId xmlns:a16="http://schemas.microsoft.com/office/drawing/2014/main" id="{AB08C127-685E-432A-90DA-64B3F34DF390}"/>
              </a:ext>
            </a:extLst>
          </p:cNvPr>
          <p:cNvPicPr>
            <a:picLocks noChangeAspect="1"/>
          </p:cNvPicPr>
          <p:nvPr/>
        </p:nvPicPr>
        <p:blipFill>
          <a:blip r:embed="rId2"/>
          <a:stretch>
            <a:fillRect/>
          </a:stretch>
        </p:blipFill>
        <p:spPr>
          <a:xfrm>
            <a:off x="9245796" y="4147730"/>
            <a:ext cx="2755631" cy="2712955"/>
          </a:xfrm>
          <a:prstGeom prst="rect">
            <a:avLst/>
          </a:prstGeom>
        </p:spPr>
      </p:pic>
    </p:spTree>
    <p:extLst>
      <p:ext uri="{BB962C8B-B14F-4D97-AF65-F5344CB8AC3E}">
        <p14:creationId xmlns:p14="http://schemas.microsoft.com/office/powerpoint/2010/main" val="2892292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C9A936-2EC2-CD9C-73F1-D0004ECAA73E}"/>
              </a:ext>
            </a:extLst>
          </p:cNvPr>
          <p:cNvSpPr txBox="1"/>
          <p:nvPr/>
        </p:nvSpPr>
        <p:spPr>
          <a:xfrm>
            <a:off x="182880" y="1146522"/>
            <a:ext cx="6390640" cy="4893647"/>
          </a:xfrm>
          <a:prstGeom prst="rect">
            <a:avLst/>
          </a:prstGeom>
          <a:noFill/>
        </p:spPr>
        <p:txBody>
          <a:bodyPr wrap="square">
            <a:spAutoFit/>
          </a:bodyPr>
          <a:lstStyle/>
          <a:p>
            <a:pPr marL="342900" indent="-342900">
              <a:buFont typeface="Wingdings" panose="05000000000000000000" pitchFamily="2" charset="2"/>
              <a:buChar char="§"/>
            </a:pPr>
            <a:r>
              <a:rPr lang="en-IN" sz="2400" b="1" dirty="0">
                <a:solidFill>
                  <a:srgbClr val="1E1E23"/>
                </a:solidFill>
                <a:effectLst/>
                <a:latin typeface="Centaur" panose="02030504050205020304" pitchFamily="18" charset="0"/>
                <a:ea typeface="Times New Roman" panose="02020603050405020304" pitchFamily="18" charset="0"/>
                <a:cs typeface="Times New Roman" panose="02020603050405020304" pitchFamily="18" charset="0"/>
              </a:rPr>
              <a:t>You are made up of trillions of cells </a:t>
            </a:r>
            <a:r>
              <a:rPr lang="en-IN" sz="2400" b="1" dirty="0">
                <a:solidFill>
                  <a:srgbClr val="1E1E23"/>
                </a:solidFill>
                <a:latin typeface="Centaur" panose="02030504050205020304" pitchFamily="18" charset="0"/>
                <a:ea typeface="Times New Roman" panose="02020603050405020304" pitchFamily="18" charset="0"/>
                <a:cs typeface="Times New Roman" panose="02020603050405020304" pitchFamily="18" charset="0"/>
              </a:rPr>
              <a:t>which</a:t>
            </a:r>
            <a:r>
              <a:rPr lang="en-IN" sz="2400" b="1" dirty="0">
                <a:solidFill>
                  <a:srgbClr val="1E1E23"/>
                </a:solidFill>
                <a:effectLst/>
                <a:latin typeface="Centaur" panose="02030504050205020304" pitchFamily="18" charset="0"/>
                <a:ea typeface="Times New Roman" panose="02020603050405020304" pitchFamily="18" charset="0"/>
                <a:cs typeface="Times New Roman" panose="02020603050405020304" pitchFamily="18" charset="0"/>
              </a:rPr>
              <a:t> over your lifetime normally grow and divide as needed. When cells are abnormal or get old, they usually die.</a:t>
            </a:r>
          </a:p>
          <a:p>
            <a:pPr marL="342900" indent="-342900">
              <a:buFont typeface="Wingdings" panose="05000000000000000000" pitchFamily="2" charset="2"/>
              <a:buChar char="§"/>
            </a:pPr>
            <a:endParaRPr lang="en-IN" sz="2400" b="1" dirty="0">
              <a:solidFill>
                <a:srgbClr val="1E1E23"/>
              </a:solidFill>
              <a:latin typeface="Centaur" panose="02030504050205020304" pitchFamily="18" charset="0"/>
              <a:ea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IN" sz="2400" b="1" dirty="0">
                <a:solidFill>
                  <a:srgbClr val="1E1E23"/>
                </a:solidFill>
                <a:effectLst/>
                <a:latin typeface="Centaur" panose="02030504050205020304" pitchFamily="18" charset="0"/>
                <a:ea typeface="Times New Roman" panose="02020603050405020304" pitchFamily="18" charset="0"/>
                <a:cs typeface="Times New Roman" panose="02020603050405020304" pitchFamily="18" charset="0"/>
              </a:rPr>
              <a:t>Cancer starts when something goes wrong in this process and your cells keep making new cells and  old or abnormal ones don't die when they should. </a:t>
            </a:r>
          </a:p>
          <a:p>
            <a:pPr marL="342900" indent="-342900">
              <a:buFont typeface="Wingdings" panose="05000000000000000000" pitchFamily="2" charset="2"/>
              <a:buChar char="§"/>
            </a:pPr>
            <a:endParaRPr lang="en-IN" sz="2400" b="1" dirty="0">
              <a:solidFill>
                <a:srgbClr val="1E1E23"/>
              </a:solidFill>
              <a:effectLst/>
              <a:latin typeface="Centaur" panose="02030504050205020304" pitchFamily="18" charset="0"/>
              <a:ea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400" b="1" i="0" dirty="0">
                <a:solidFill>
                  <a:srgbClr val="292929"/>
                </a:solidFill>
                <a:effectLst/>
                <a:latin typeface="Centaur" panose="02030504050205020304" pitchFamily="18" charset="0"/>
              </a:rPr>
              <a:t>Breast cancer is one of the </a:t>
            </a:r>
            <a:r>
              <a:rPr lang="en-US" sz="2400" b="1" i="0" dirty="0">
                <a:solidFill>
                  <a:srgbClr val="F159B3"/>
                </a:solidFill>
                <a:effectLst/>
                <a:latin typeface="Centaur" panose="02030504050205020304" pitchFamily="18" charset="0"/>
              </a:rPr>
              <a:t>most common cancers</a:t>
            </a:r>
            <a:r>
              <a:rPr lang="en-US" sz="2400" b="1" i="0" dirty="0">
                <a:solidFill>
                  <a:srgbClr val="292929"/>
                </a:solidFill>
                <a:effectLst/>
                <a:latin typeface="Centaur" panose="02030504050205020304" pitchFamily="18" charset="0"/>
              </a:rPr>
              <a:t> among women worldwide, representing majority of new cancer cases and cancer-related deaths according to global statistics, making it significant public health problem in today’s society.</a:t>
            </a:r>
            <a:endParaRPr lang="en-IN" sz="2400" b="1" dirty="0">
              <a:latin typeface="Centaur" panose="02030504050205020304" pitchFamily="18" charset="0"/>
            </a:endParaRPr>
          </a:p>
        </p:txBody>
      </p:sp>
      <p:pic>
        <p:nvPicPr>
          <p:cNvPr id="1026" name="Picture 2" descr="Pink Color Wallpapers - Top Free Pink Color Backgrounds ...">
            <a:extLst>
              <a:ext uri="{FF2B5EF4-FFF2-40B4-BE49-F238E27FC236}">
                <a16:creationId xmlns:a16="http://schemas.microsoft.com/office/drawing/2014/main" id="{A71E2E92-ED11-BD94-5018-3B03D413F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5440" y="0"/>
            <a:ext cx="542544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C48145-E4C2-F3B0-1AB7-02B1F9E10D6B}"/>
              </a:ext>
            </a:extLst>
          </p:cNvPr>
          <p:cNvSpPr txBox="1"/>
          <p:nvPr/>
        </p:nvSpPr>
        <p:spPr>
          <a:xfrm>
            <a:off x="6868160" y="2551837"/>
            <a:ext cx="4267200" cy="1754326"/>
          </a:xfrm>
          <a:prstGeom prst="rect">
            <a:avLst/>
          </a:prstGeom>
          <a:noFill/>
        </p:spPr>
        <p:txBody>
          <a:bodyPr wrap="square" rtlCol="0">
            <a:spAutoFit/>
          </a:bodyPr>
          <a:lstStyle/>
          <a:p>
            <a:r>
              <a:rPr lang="en-IN" sz="5400" u="sng" dirty="0">
                <a:latin typeface="Script MT Bold" panose="03040602040607080904" pitchFamily="66" charset="0"/>
              </a:rPr>
              <a:t>Introduction to Breast Cancer</a:t>
            </a:r>
          </a:p>
        </p:txBody>
      </p:sp>
    </p:spTree>
    <p:extLst>
      <p:ext uri="{BB962C8B-B14F-4D97-AF65-F5344CB8AC3E}">
        <p14:creationId xmlns:p14="http://schemas.microsoft.com/office/powerpoint/2010/main" val="606492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77135C-59A2-77B1-EF39-5D2CBB85F4CF}"/>
              </a:ext>
            </a:extLst>
          </p:cNvPr>
          <p:cNvSpPr txBox="1"/>
          <p:nvPr/>
        </p:nvSpPr>
        <p:spPr>
          <a:xfrm>
            <a:off x="151205" y="2316673"/>
            <a:ext cx="6372710" cy="3636893"/>
          </a:xfrm>
          <a:prstGeom prst="rect">
            <a:avLst/>
          </a:prstGeom>
          <a:noFill/>
        </p:spPr>
        <p:txBody>
          <a:bodyPr wrap="square" rtlCol="0">
            <a:spAutoFit/>
          </a:bodyPr>
          <a:lstStyle/>
          <a:p>
            <a:pPr>
              <a:spcAft>
                <a:spcPts val="2250"/>
              </a:spcAft>
            </a:pPr>
            <a:r>
              <a:rPr lang="en-IN" sz="2400" b="1" dirty="0">
                <a:solidFill>
                  <a:srgbClr val="1E1E23"/>
                </a:solidFill>
                <a:effectLst/>
                <a:latin typeface="Centaur" panose="02030504050205020304" pitchFamily="18" charset="0"/>
                <a:ea typeface="Times New Roman" panose="02020603050405020304" pitchFamily="18" charset="0"/>
                <a:cs typeface="Times New Roman" panose="02020603050405020304" pitchFamily="18" charset="0"/>
              </a:rPr>
              <a:t>Cancer can develop anywhere in the body and is named for the part of the body where it started. For instance, breast cancer that starts in the breast is still called breast cancer even if it spreads (metastasizes) to other parts of the body. A </a:t>
            </a:r>
            <a:r>
              <a:rPr lang="en-IN" sz="2400" b="1" dirty="0" err="1">
                <a:solidFill>
                  <a:srgbClr val="1E1E23"/>
                </a:solidFill>
                <a:effectLst/>
                <a:latin typeface="Centaur" panose="02030504050205020304" pitchFamily="18" charset="0"/>
                <a:ea typeface="Times New Roman" panose="02020603050405020304" pitchFamily="18" charset="0"/>
                <a:cs typeface="Times New Roman" panose="02020603050405020304" pitchFamily="18" charset="0"/>
              </a:rPr>
              <a:t>tumor</a:t>
            </a:r>
            <a:r>
              <a:rPr lang="en-IN" sz="2400" b="1" dirty="0">
                <a:solidFill>
                  <a:srgbClr val="1E1E23"/>
                </a:solidFill>
                <a:effectLst/>
                <a:latin typeface="Centaur" panose="02030504050205020304" pitchFamily="18" charset="0"/>
                <a:ea typeface="Times New Roman" panose="02020603050405020304" pitchFamily="18" charset="0"/>
                <a:cs typeface="Times New Roman" panose="02020603050405020304" pitchFamily="18" charset="0"/>
              </a:rPr>
              <a:t> is a main cause of cancer. A </a:t>
            </a:r>
            <a:r>
              <a:rPr lang="en-IN" sz="2400" b="1" dirty="0" err="1">
                <a:solidFill>
                  <a:srgbClr val="1E1E23"/>
                </a:solidFill>
                <a:effectLst/>
                <a:latin typeface="Centaur" panose="02030504050205020304" pitchFamily="18" charset="0"/>
                <a:ea typeface="Times New Roman" panose="02020603050405020304" pitchFamily="18" charset="0"/>
                <a:cs typeface="Times New Roman" panose="02020603050405020304" pitchFamily="18" charset="0"/>
              </a:rPr>
              <a:t>tumor</a:t>
            </a:r>
            <a:r>
              <a:rPr lang="en-IN" sz="2400" b="1" dirty="0">
                <a:solidFill>
                  <a:srgbClr val="1E1E23"/>
                </a:solidFill>
                <a:effectLst/>
                <a:latin typeface="Centaur" panose="02030504050205020304" pitchFamily="18" charset="0"/>
                <a:ea typeface="Times New Roman" panose="02020603050405020304" pitchFamily="18" charset="0"/>
                <a:cs typeface="Times New Roman" panose="02020603050405020304" pitchFamily="18" charset="0"/>
              </a:rPr>
              <a:t> is a lump or growth.</a:t>
            </a:r>
            <a:endParaRPr lang="en-IN" sz="2400" b="1" dirty="0">
              <a:latin typeface="Centaur" panose="02030504050205020304" pitchFamily="18" charset="0"/>
              <a:ea typeface="Times New Roman" panose="02020603050405020304" pitchFamily="18" charset="0"/>
              <a:cs typeface="Raavi" panose="020B0502040204020203" pitchFamily="34" charset="0"/>
            </a:endParaRPr>
          </a:p>
          <a:p>
            <a:pPr>
              <a:spcAft>
                <a:spcPts val="2250"/>
              </a:spcAft>
            </a:pPr>
            <a:r>
              <a:rPr lang="en-IN" sz="2400" b="1" dirty="0">
                <a:solidFill>
                  <a:srgbClr val="1E1E23"/>
                </a:solidFill>
                <a:latin typeface="Centaur" panose="02030504050205020304" pitchFamily="18" charset="0"/>
                <a:ea typeface="Times New Roman" panose="02020603050405020304" pitchFamily="18" charset="0"/>
                <a:cs typeface="Times New Roman" panose="02020603050405020304" pitchFamily="18" charset="0"/>
              </a:rPr>
              <a:t>L</a:t>
            </a:r>
            <a:r>
              <a:rPr lang="en-IN" sz="2400" b="1" dirty="0">
                <a:solidFill>
                  <a:srgbClr val="1E1E23"/>
                </a:solidFill>
                <a:effectLst/>
                <a:latin typeface="Centaur" panose="02030504050205020304" pitchFamily="18" charset="0"/>
                <a:ea typeface="Times New Roman" panose="02020603050405020304" pitchFamily="18" charset="0"/>
                <a:cs typeface="Times New Roman" panose="02020603050405020304" pitchFamily="18" charset="0"/>
              </a:rPr>
              <a:t>umps that are not cancer are called </a:t>
            </a:r>
            <a:r>
              <a:rPr lang="en-IN" sz="2400" b="1" dirty="0">
                <a:solidFill>
                  <a:srgbClr val="C00000"/>
                </a:solidFill>
                <a:effectLst/>
                <a:latin typeface="Centaur" panose="02030504050205020304" pitchFamily="18" charset="0"/>
                <a:ea typeface="Times New Roman" panose="02020603050405020304" pitchFamily="18" charset="0"/>
                <a:cs typeface="Times New Roman" panose="02020603050405020304" pitchFamily="18" charset="0"/>
              </a:rPr>
              <a:t>benign</a:t>
            </a:r>
            <a:endParaRPr lang="en-IN" sz="2400" b="1" dirty="0">
              <a:solidFill>
                <a:srgbClr val="C00000"/>
              </a:solidFill>
              <a:latin typeface="Centaur" panose="02030504050205020304" pitchFamily="18" charset="0"/>
              <a:ea typeface="Times New Roman" panose="02020603050405020304" pitchFamily="18" charset="0"/>
              <a:cs typeface="Raavi" panose="020B0502040204020203" pitchFamily="34" charset="0"/>
            </a:endParaRPr>
          </a:p>
          <a:p>
            <a:pPr>
              <a:spcAft>
                <a:spcPts val="2250"/>
              </a:spcAft>
            </a:pPr>
            <a:r>
              <a:rPr lang="en-IN" sz="2400" b="1" dirty="0">
                <a:solidFill>
                  <a:srgbClr val="1E1E23"/>
                </a:solidFill>
                <a:effectLst/>
                <a:latin typeface="Centaur" panose="02030504050205020304" pitchFamily="18" charset="0"/>
                <a:ea typeface="Times New Roman" panose="02020603050405020304" pitchFamily="18" charset="0"/>
                <a:cs typeface="Times New Roman" panose="02020603050405020304" pitchFamily="18" charset="0"/>
              </a:rPr>
              <a:t>Lumps that are cancer are called </a:t>
            </a:r>
            <a:r>
              <a:rPr lang="en-IN" sz="2400" b="1" dirty="0">
                <a:solidFill>
                  <a:srgbClr val="C00000"/>
                </a:solidFill>
                <a:effectLst/>
                <a:latin typeface="Centaur" panose="02030504050205020304" pitchFamily="18" charset="0"/>
                <a:ea typeface="Times New Roman" panose="02020603050405020304" pitchFamily="18" charset="0"/>
                <a:cs typeface="Times New Roman" panose="02020603050405020304" pitchFamily="18" charset="0"/>
              </a:rPr>
              <a:t>malignant</a:t>
            </a:r>
          </a:p>
        </p:txBody>
      </p:sp>
      <p:pic>
        <p:nvPicPr>
          <p:cNvPr id="4" name="Picture 3">
            <a:extLst>
              <a:ext uri="{FF2B5EF4-FFF2-40B4-BE49-F238E27FC236}">
                <a16:creationId xmlns:a16="http://schemas.microsoft.com/office/drawing/2014/main" id="{6B0AFCD1-E368-023F-8422-7134E54E790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75120" y="0"/>
            <a:ext cx="5516880" cy="6858000"/>
          </a:xfrm>
          <a:prstGeom prst="rect">
            <a:avLst/>
          </a:prstGeom>
        </p:spPr>
      </p:pic>
      <p:pic>
        <p:nvPicPr>
          <p:cNvPr id="6" name="Picture 5">
            <a:extLst>
              <a:ext uri="{FF2B5EF4-FFF2-40B4-BE49-F238E27FC236}">
                <a16:creationId xmlns:a16="http://schemas.microsoft.com/office/drawing/2014/main" id="{EC3F4BE0-D8AA-CD1F-527A-2DDADE57B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20" y="0"/>
            <a:ext cx="7152640" cy="1412240"/>
          </a:xfrm>
          <a:prstGeom prst="rect">
            <a:avLst/>
          </a:prstGeom>
        </p:spPr>
      </p:pic>
      <p:sp>
        <p:nvSpPr>
          <p:cNvPr id="7" name="TextBox 6">
            <a:extLst>
              <a:ext uri="{FF2B5EF4-FFF2-40B4-BE49-F238E27FC236}">
                <a16:creationId xmlns:a16="http://schemas.microsoft.com/office/drawing/2014/main" id="{E16372B3-3579-0861-824B-2DC45E3089B4}"/>
              </a:ext>
            </a:extLst>
          </p:cNvPr>
          <p:cNvSpPr txBox="1"/>
          <p:nvPr/>
        </p:nvSpPr>
        <p:spPr>
          <a:xfrm>
            <a:off x="0" y="239067"/>
            <a:ext cx="8829040" cy="923330"/>
          </a:xfrm>
          <a:prstGeom prst="rect">
            <a:avLst/>
          </a:prstGeom>
          <a:noFill/>
        </p:spPr>
        <p:txBody>
          <a:bodyPr wrap="square" rtlCol="0">
            <a:spAutoFit/>
          </a:bodyPr>
          <a:lstStyle/>
          <a:p>
            <a:r>
              <a:rPr lang="en-IN" sz="5400" u="sng" dirty="0">
                <a:solidFill>
                  <a:srgbClr val="C00000"/>
                </a:solidFill>
                <a:latin typeface="Script MT Bold" panose="03040602040607080904" pitchFamily="66" charset="0"/>
              </a:rPr>
              <a:t>Classification of </a:t>
            </a:r>
            <a:r>
              <a:rPr lang="en-IN" sz="5400" u="sng" dirty="0" err="1">
                <a:solidFill>
                  <a:srgbClr val="C00000"/>
                </a:solidFill>
                <a:latin typeface="Script MT Bold" panose="03040602040607080904" pitchFamily="66" charset="0"/>
              </a:rPr>
              <a:t>Tumor</a:t>
            </a:r>
            <a:endParaRPr lang="en-IN" sz="5400" u="sng" dirty="0">
              <a:solidFill>
                <a:srgbClr val="C00000"/>
              </a:solidFill>
              <a:latin typeface="Script MT Bold" panose="03040602040607080904" pitchFamily="66" charset="0"/>
            </a:endParaRPr>
          </a:p>
        </p:txBody>
      </p:sp>
    </p:spTree>
    <p:extLst>
      <p:ext uri="{BB962C8B-B14F-4D97-AF65-F5344CB8AC3E}">
        <p14:creationId xmlns:p14="http://schemas.microsoft.com/office/powerpoint/2010/main" val="3367668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6D88C0-54C8-BA92-E913-CDC830D68A0A}"/>
              </a:ext>
            </a:extLst>
          </p:cNvPr>
          <p:cNvPicPr>
            <a:picLocks noChangeAspect="1"/>
          </p:cNvPicPr>
          <p:nvPr/>
        </p:nvPicPr>
        <p:blipFill>
          <a:blip r:embed="rId2"/>
          <a:stretch>
            <a:fillRect/>
          </a:stretch>
        </p:blipFill>
        <p:spPr>
          <a:xfrm>
            <a:off x="440352" y="2417695"/>
            <a:ext cx="4717198" cy="3597026"/>
          </a:xfrm>
          <a:prstGeom prst="rect">
            <a:avLst/>
          </a:prstGeom>
        </p:spPr>
      </p:pic>
      <p:pic>
        <p:nvPicPr>
          <p:cNvPr id="5" name="Picture 4">
            <a:extLst>
              <a:ext uri="{FF2B5EF4-FFF2-40B4-BE49-F238E27FC236}">
                <a16:creationId xmlns:a16="http://schemas.microsoft.com/office/drawing/2014/main" id="{7388B459-2DF1-3D0B-9E7E-D1561AFE2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595120"/>
          </a:xfrm>
          <a:prstGeom prst="rect">
            <a:avLst/>
          </a:prstGeom>
        </p:spPr>
      </p:pic>
      <p:sp>
        <p:nvSpPr>
          <p:cNvPr id="6" name="TextBox 5">
            <a:extLst>
              <a:ext uri="{FF2B5EF4-FFF2-40B4-BE49-F238E27FC236}">
                <a16:creationId xmlns:a16="http://schemas.microsoft.com/office/drawing/2014/main" id="{21AE82ED-F2DA-B014-E82D-1589C31550F4}"/>
              </a:ext>
            </a:extLst>
          </p:cNvPr>
          <p:cNvSpPr txBox="1"/>
          <p:nvPr/>
        </p:nvSpPr>
        <p:spPr>
          <a:xfrm>
            <a:off x="0" y="412839"/>
            <a:ext cx="12781280" cy="769441"/>
          </a:xfrm>
          <a:prstGeom prst="rect">
            <a:avLst/>
          </a:prstGeom>
          <a:noFill/>
        </p:spPr>
        <p:txBody>
          <a:bodyPr wrap="square" rtlCol="0">
            <a:spAutoFit/>
          </a:bodyPr>
          <a:lstStyle/>
          <a:p>
            <a:r>
              <a:rPr lang="en-IN" sz="4400" u="sng" dirty="0">
                <a:solidFill>
                  <a:schemeClr val="bg1"/>
                </a:solidFill>
                <a:latin typeface="Script MT Bold" panose="03040602040607080904" pitchFamily="66" charset="0"/>
              </a:rPr>
              <a:t>Role of Machine Learning in Breast Cancer Prediction</a:t>
            </a:r>
          </a:p>
        </p:txBody>
      </p:sp>
      <p:sp>
        <p:nvSpPr>
          <p:cNvPr id="10" name="TextBox 9">
            <a:extLst>
              <a:ext uri="{FF2B5EF4-FFF2-40B4-BE49-F238E27FC236}">
                <a16:creationId xmlns:a16="http://schemas.microsoft.com/office/drawing/2014/main" id="{96A4750E-A149-49B0-BA26-4882816B54CC}"/>
              </a:ext>
            </a:extLst>
          </p:cNvPr>
          <p:cNvSpPr txBox="1"/>
          <p:nvPr/>
        </p:nvSpPr>
        <p:spPr>
          <a:xfrm>
            <a:off x="5496560" y="2417694"/>
            <a:ext cx="6695440" cy="4154984"/>
          </a:xfrm>
          <a:prstGeom prst="rect">
            <a:avLst/>
          </a:prstGeom>
          <a:noFill/>
        </p:spPr>
        <p:txBody>
          <a:bodyPr wrap="square" rtlCol="0">
            <a:spAutoFit/>
          </a:bodyPr>
          <a:lstStyle/>
          <a:p>
            <a:r>
              <a:rPr lang="en-US" sz="2400" b="1" i="0" dirty="0">
                <a:solidFill>
                  <a:srgbClr val="202124"/>
                </a:solidFill>
                <a:effectLst/>
                <a:latin typeface="Centaur" panose="02030504050205020304" pitchFamily="18" charset="0"/>
              </a:rPr>
              <a:t>Machine learning techniques can bring a large contribute on the process of prediction and early diagnosis of breast cancer, became a research hotspot and has been proved as a strong technique.</a:t>
            </a:r>
            <a:r>
              <a:rPr lang="en-IN" sz="2400" b="1" dirty="0">
                <a:solidFill>
                  <a:srgbClr val="212121"/>
                </a:solidFill>
                <a:effectLst/>
                <a:latin typeface="Cambria" panose="02040503050406030204" pitchFamily="18" charset="0"/>
                <a:ea typeface="Calibri" panose="020F0502020204030204" pitchFamily="34" charset="0"/>
                <a:cs typeface="Raavi" panose="020B0502040204020203" pitchFamily="34" charset="0"/>
              </a:rPr>
              <a:t> </a:t>
            </a:r>
            <a:r>
              <a:rPr lang="en-IN" sz="2400" b="1" dirty="0">
                <a:solidFill>
                  <a:srgbClr val="212121"/>
                </a:solidFill>
                <a:effectLst/>
                <a:latin typeface="Centaur" panose="02030504050205020304" pitchFamily="18" charset="0"/>
                <a:ea typeface="Calibri" panose="020F0502020204030204" pitchFamily="34" charset="0"/>
                <a:cs typeface="Raavi" panose="020B0502040204020203" pitchFamily="34" charset="0"/>
              </a:rPr>
              <a:t>ML is a branch of </a:t>
            </a:r>
            <a:r>
              <a:rPr lang="en-IN" sz="2400" b="1" dirty="0">
                <a:solidFill>
                  <a:schemeClr val="accent2"/>
                </a:solidFill>
                <a:effectLst/>
                <a:latin typeface="Centaur" panose="02030504050205020304" pitchFamily="18" charset="0"/>
                <a:ea typeface="Calibri" panose="020F0502020204030204" pitchFamily="34" charset="0"/>
                <a:cs typeface="Raavi" panose="020B0502040204020203" pitchFamily="34" charset="0"/>
              </a:rPr>
              <a:t>artificial intelligence</a:t>
            </a:r>
            <a:r>
              <a:rPr lang="en-IN" sz="2400" b="1" dirty="0">
                <a:solidFill>
                  <a:srgbClr val="92D050"/>
                </a:solidFill>
                <a:effectLst/>
                <a:latin typeface="Centaur" panose="02030504050205020304" pitchFamily="18" charset="0"/>
                <a:ea typeface="Calibri" panose="020F0502020204030204" pitchFamily="34" charset="0"/>
                <a:cs typeface="Raavi" panose="020B0502040204020203" pitchFamily="34" charset="0"/>
              </a:rPr>
              <a:t> </a:t>
            </a:r>
            <a:r>
              <a:rPr lang="en-IN" sz="2400" b="1" dirty="0">
                <a:solidFill>
                  <a:srgbClr val="212121"/>
                </a:solidFill>
                <a:effectLst/>
                <a:latin typeface="Centaur" panose="02030504050205020304" pitchFamily="18" charset="0"/>
                <a:ea typeface="Calibri" panose="020F0502020204030204" pitchFamily="34" charset="0"/>
                <a:cs typeface="Raavi" panose="020B0502040204020203" pitchFamily="34" charset="0"/>
              </a:rPr>
              <a:t>that is used to classify data based on models which have been developed and for predictive analytics, in particular breast cancer.</a:t>
            </a:r>
            <a:r>
              <a:rPr lang="en-IN" sz="2400" b="1" dirty="0">
                <a:solidFill>
                  <a:srgbClr val="212121"/>
                </a:solidFill>
                <a:effectLst/>
                <a:latin typeface="Cambria" panose="02040503050406030204" pitchFamily="18" charset="0"/>
                <a:ea typeface="Calibri" panose="020F0502020204030204" pitchFamily="34" charset="0"/>
                <a:cs typeface="Raavi" panose="020B0502040204020203" pitchFamily="34" charset="0"/>
              </a:rPr>
              <a:t> </a:t>
            </a:r>
            <a:r>
              <a:rPr lang="en-IN" sz="2400" b="1" dirty="0">
                <a:solidFill>
                  <a:srgbClr val="212121"/>
                </a:solidFill>
                <a:effectLst/>
                <a:latin typeface="Centaur" panose="02030504050205020304" pitchFamily="18" charset="0"/>
                <a:ea typeface="Calibri" panose="020F0502020204030204" pitchFamily="34" charset="0"/>
                <a:cs typeface="Raavi" panose="020B0502040204020203" pitchFamily="34" charset="0"/>
              </a:rPr>
              <a:t>In the case of the present study, we utilized ML algorithms and collected a scientific dataset of 569 breast cancer patients from </a:t>
            </a:r>
            <a:r>
              <a:rPr lang="en-IN" sz="2400" b="1" dirty="0">
                <a:solidFill>
                  <a:schemeClr val="accent2"/>
                </a:solidFill>
                <a:effectLst/>
                <a:latin typeface="Centaur" panose="02030504050205020304" pitchFamily="18" charset="0"/>
                <a:ea typeface="Calibri" panose="020F0502020204030204" pitchFamily="34" charset="0"/>
                <a:cs typeface="Raavi" panose="020B0502040204020203" pitchFamily="34" charset="0"/>
              </a:rPr>
              <a:t>Kaggle </a:t>
            </a:r>
            <a:r>
              <a:rPr lang="en-IN" sz="2400" b="1" dirty="0">
                <a:solidFill>
                  <a:srgbClr val="212121"/>
                </a:solidFill>
                <a:effectLst/>
                <a:latin typeface="Centaur" panose="02030504050205020304" pitchFamily="18" charset="0"/>
                <a:ea typeface="Calibri" panose="020F0502020204030204" pitchFamily="34" charset="0"/>
                <a:cs typeface="Raavi" panose="020B0502040204020203" pitchFamily="34" charset="0"/>
              </a:rPr>
              <a:t>website </a:t>
            </a:r>
            <a:r>
              <a:rPr lang="en-US" sz="2400" b="1" i="0" dirty="0">
                <a:solidFill>
                  <a:srgbClr val="212121"/>
                </a:solidFill>
                <a:effectLst/>
                <a:latin typeface="Centaur" panose="02030504050205020304" pitchFamily="18" charset="0"/>
              </a:rPr>
              <a:t>and thereby interpreting results.</a:t>
            </a:r>
            <a:endParaRPr lang="en-IN" sz="2400" b="1" dirty="0">
              <a:effectLst/>
              <a:latin typeface="Centaur" panose="02030504050205020304" pitchFamily="18" charset="0"/>
              <a:ea typeface="Calibri" panose="020F0502020204030204" pitchFamily="34" charset="0"/>
              <a:cs typeface="Raavi" panose="020B0502040204020203" pitchFamily="34" charset="0"/>
            </a:endParaRPr>
          </a:p>
          <a:p>
            <a:endParaRPr lang="en-IN" sz="2400" dirty="0">
              <a:latin typeface="Centaur" panose="02030504050205020304" pitchFamily="18" charset="0"/>
            </a:endParaRPr>
          </a:p>
        </p:txBody>
      </p:sp>
    </p:spTree>
    <p:extLst>
      <p:ext uri="{BB962C8B-B14F-4D97-AF65-F5344CB8AC3E}">
        <p14:creationId xmlns:p14="http://schemas.microsoft.com/office/powerpoint/2010/main" val="1857912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ta Preparation Process, Preprocessing and Data Wrangling | by Xenonstack  | Medium">
            <a:extLst>
              <a:ext uri="{FF2B5EF4-FFF2-40B4-BE49-F238E27FC236}">
                <a16:creationId xmlns:a16="http://schemas.microsoft.com/office/drawing/2014/main" id="{6305D297-DBA3-2D46-67FB-2A54DBB8C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613" y="843378"/>
            <a:ext cx="11102309" cy="5211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936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9BE97C-CCD6-86D0-25BB-74CA91ACA89A}"/>
              </a:ext>
            </a:extLst>
          </p:cNvPr>
          <p:cNvSpPr txBox="1"/>
          <p:nvPr/>
        </p:nvSpPr>
        <p:spPr>
          <a:xfrm>
            <a:off x="5256165" y="593444"/>
            <a:ext cx="6543040" cy="6217087"/>
          </a:xfrm>
          <a:prstGeom prst="rect">
            <a:avLst/>
          </a:prstGeom>
          <a:noFill/>
        </p:spPr>
        <p:txBody>
          <a:bodyPr wrap="square" rtlCol="0">
            <a:spAutoFit/>
          </a:bodyPr>
          <a:lstStyle/>
          <a:p>
            <a:pPr algn="l"/>
            <a:r>
              <a:rPr lang="en-US" sz="2000" b="1" i="0" dirty="0">
                <a:solidFill>
                  <a:schemeClr val="accent1">
                    <a:lumMod val="75000"/>
                  </a:schemeClr>
                </a:solidFill>
                <a:effectLst/>
                <a:latin typeface="Centaur" panose="02030504050205020304" pitchFamily="18" charset="0"/>
              </a:rPr>
              <a:t>Attribute Information:</a:t>
            </a:r>
          </a:p>
          <a:p>
            <a:pPr algn="l"/>
            <a:r>
              <a:rPr lang="en-US" sz="2000" b="1" i="0" dirty="0">
                <a:effectLst/>
                <a:latin typeface="Centaur" panose="02030504050205020304" pitchFamily="18" charset="0"/>
              </a:rPr>
              <a:t>1)ID number 2) Diagnosis (M = malignant, B = benign) 3–32)</a:t>
            </a:r>
          </a:p>
          <a:p>
            <a:pPr algn="l"/>
            <a:endParaRPr lang="en-US" sz="2000" b="1" i="0" dirty="0">
              <a:effectLst/>
              <a:latin typeface="Centaur" panose="02030504050205020304" pitchFamily="18" charset="0"/>
            </a:endParaRPr>
          </a:p>
          <a:p>
            <a:pPr algn="l"/>
            <a:r>
              <a:rPr lang="en-US" sz="2000" b="1" i="0" dirty="0">
                <a:solidFill>
                  <a:schemeClr val="accent1">
                    <a:lumMod val="75000"/>
                  </a:schemeClr>
                </a:solidFill>
                <a:effectLst/>
                <a:latin typeface="Centaur" panose="02030504050205020304" pitchFamily="18" charset="0"/>
              </a:rPr>
              <a:t>Ten real-valued features are computed for each cell nucleus:</a:t>
            </a:r>
          </a:p>
          <a:p>
            <a:pPr algn="l">
              <a:buFont typeface="Arial" panose="020B0604020202020204" pitchFamily="34" charset="0"/>
              <a:buChar char="•"/>
            </a:pPr>
            <a:r>
              <a:rPr lang="en-US" sz="2000" b="1" i="0" dirty="0">
                <a:effectLst/>
                <a:latin typeface="Centaur" panose="02030504050205020304" pitchFamily="18" charset="0"/>
              </a:rPr>
              <a:t>radius (mean of distances from center to points on the perimeter)</a:t>
            </a:r>
          </a:p>
          <a:p>
            <a:pPr algn="l">
              <a:buFont typeface="Arial" panose="020B0604020202020204" pitchFamily="34" charset="0"/>
              <a:buChar char="•"/>
            </a:pPr>
            <a:r>
              <a:rPr lang="en-US" sz="2000" b="1" i="0" dirty="0">
                <a:effectLst/>
                <a:latin typeface="Centaur" panose="02030504050205020304" pitchFamily="18" charset="0"/>
              </a:rPr>
              <a:t>texture (standard deviation of gray-scale values)</a:t>
            </a:r>
          </a:p>
          <a:p>
            <a:pPr algn="l">
              <a:buFont typeface="Arial" panose="020B0604020202020204" pitchFamily="34" charset="0"/>
              <a:buChar char="•"/>
            </a:pPr>
            <a:r>
              <a:rPr lang="en-US" sz="2000" b="1" i="0" dirty="0">
                <a:effectLst/>
                <a:latin typeface="Centaur" panose="02030504050205020304" pitchFamily="18" charset="0"/>
              </a:rPr>
              <a:t>perimeter</a:t>
            </a:r>
          </a:p>
          <a:p>
            <a:pPr algn="l">
              <a:buFont typeface="Arial" panose="020B0604020202020204" pitchFamily="34" charset="0"/>
              <a:buChar char="•"/>
            </a:pPr>
            <a:r>
              <a:rPr lang="en-US" sz="2000" b="1" i="0" dirty="0">
                <a:effectLst/>
                <a:latin typeface="Centaur" panose="02030504050205020304" pitchFamily="18" charset="0"/>
              </a:rPr>
              <a:t>area</a:t>
            </a:r>
          </a:p>
          <a:p>
            <a:pPr algn="l">
              <a:buFont typeface="Arial" panose="020B0604020202020204" pitchFamily="34" charset="0"/>
              <a:buChar char="•"/>
            </a:pPr>
            <a:r>
              <a:rPr lang="en-US" sz="2000" b="1" i="0" dirty="0">
                <a:effectLst/>
                <a:latin typeface="Centaur" panose="02030504050205020304" pitchFamily="18" charset="0"/>
              </a:rPr>
              <a:t>smoothness (local variation in radius lengths)</a:t>
            </a:r>
          </a:p>
          <a:p>
            <a:pPr algn="l">
              <a:buFont typeface="Arial" panose="020B0604020202020204" pitchFamily="34" charset="0"/>
              <a:buChar char="•"/>
            </a:pPr>
            <a:r>
              <a:rPr lang="en-US" sz="2000" b="1" i="0" dirty="0">
                <a:effectLst/>
                <a:latin typeface="Centaur" panose="02030504050205020304" pitchFamily="18" charset="0"/>
              </a:rPr>
              <a:t>compactness (perimeter² / area — 1.0)</a:t>
            </a:r>
          </a:p>
          <a:p>
            <a:pPr algn="l">
              <a:buFont typeface="Arial" panose="020B0604020202020204" pitchFamily="34" charset="0"/>
              <a:buChar char="•"/>
            </a:pPr>
            <a:r>
              <a:rPr lang="en-US" sz="2000" b="1" i="0" dirty="0">
                <a:effectLst/>
                <a:latin typeface="Centaur" panose="02030504050205020304" pitchFamily="18" charset="0"/>
              </a:rPr>
              <a:t>concavity (severity of concave portions of the contour)</a:t>
            </a:r>
          </a:p>
          <a:p>
            <a:pPr algn="l">
              <a:buFont typeface="Arial" panose="020B0604020202020204" pitchFamily="34" charset="0"/>
              <a:buChar char="•"/>
            </a:pPr>
            <a:r>
              <a:rPr lang="en-US" sz="2000" b="1" i="0" dirty="0">
                <a:effectLst/>
                <a:latin typeface="Centaur" panose="02030504050205020304" pitchFamily="18" charset="0"/>
              </a:rPr>
              <a:t>concave points (number of concave portions of the contour)</a:t>
            </a:r>
          </a:p>
          <a:p>
            <a:pPr algn="l">
              <a:buFont typeface="Arial" panose="020B0604020202020204" pitchFamily="34" charset="0"/>
              <a:buChar char="•"/>
            </a:pPr>
            <a:r>
              <a:rPr lang="en-US" sz="2000" b="1" i="0" dirty="0">
                <a:effectLst/>
                <a:latin typeface="Centaur" panose="02030504050205020304" pitchFamily="18" charset="0"/>
              </a:rPr>
              <a:t>symmetry</a:t>
            </a:r>
          </a:p>
          <a:p>
            <a:pPr algn="l">
              <a:buFont typeface="Arial" panose="020B0604020202020204" pitchFamily="34" charset="0"/>
              <a:buChar char="•"/>
            </a:pPr>
            <a:r>
              <a:rPr lang="en-US" sz="2000" b="1" i="0" dirty="0">
                <a:effectLst/>
                <a:latin typeface="Centaur" panose="02030504050205020304" pitchFamily="18" charset="0"/>
              </a:rPr>
              <a:t>fractal dimension (“coastline approximation” — 1)</a:t>
            </a:r>
          </a:p>
          <a:p>
            <a:pPr algn="l">
              <a:buFont typeface="Arial" panose="020B0604020202020204" pitchFamily="34" charset="0"/>
              <a:buChar char="•"/>
            </a:pPr>
            <a:endParaRPr lang="en-US" sz="2000" b="1" i="0" dirty="0">
              <a:effectLst/>
              <a:latin typeface="Centaur" panose="02030504050205020304" pitchFamily="18" charset="0"/>
            </a:endParaRPr>
          </a:p>
          <a:p>
            <a:pPr algn="l"/>
            <a:r>
              <a:rPr lang="en-US" sz="2000" b="1" i="0" dirty="0">
                <a:effectLst/>
                <a:latin typeface="Centaur" panose="02030504050205020304" pitchFamily="18" charset="0"/>
              </a:rPr>
              <a:t>The </a:t>
            </a:r>
            <a:r>
              <a:rPr lang="en-US" sz="2000" b="1" i="0" dirty="0">
                <a:solidFill>
                  <a:schemeClr val="accent1">
                    <a:lumMod val="75000"/>
                  </a:schemeClr>
                </a:solidFill>
                <a:effectLst/>
                <a:latin typeface="Centaur" panose="02030504050205020304" pitchFamily="18" charset="0"/>
              </a:rPr>
              <a:t>mean, standard error and “worst” </a:t>
            </a:r>
            <a:r>
              <a:rPr lang="en-US" sz="2000" b="1" i="0" dirty="0">
                <a:effectLst/>
                <a:latin typeface="Centaur" panose="02030504050205020304" pitchFamily="18" charset="0"/>
              </a:rPr>
              <a:t>or largest (mean of the three largest values) of these features were computed for each image, resulting in 30 features. For instance, field 3 is Mean Radius, field 13 is Radius SE, field 23 is Worst Radius.</a:t>
            </a:r>
          </a:p>
          <a:p>
            <a:endParaRPr lang="en-IN" dirty="0"/>
          </a:p>
        </p:txBody>
      </p:sp>
      <p:pic>
        <p:nvPicPr>
          <p:cNvPr id="5" name="Picture 4">
            <a:extLst>
              <a:ext uri="{FF2B5EF4-FFF2-40B4-BE49-F238E27FC236}">
                <a16:creationId xmlns:a16="http://schemas.microsoft.com/office/drawing/2014/main" id="{71382B23-858F-EBB9-3C69-293E73088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59840" y="0"/>
            <a:ext cx="1259840" cy="71120"/>
          </a:xfrm>
          <a:prstGeom prst="rect">
            <a:avLst/>
          </a:prstGeom>
        </p:spPr>
      </p:pic>
      <p:pic>
        <p:nvPicPr>
          <p:cNvPr id="8" name="Picture 7">
            <a:extLst>
              <a:ext uri="{FF2B5EF4-FFF2-40B4-BE49-F238E27FC236}">
                <a16:creationId xmlns:a16="http://schemas.microsoft.com/office/drawing/2014/main" id="{FF8AE701-F719-68B0-3644-992675CDC7A1}"/>
              </a:ext>
            </a:extLst>
          </p:cNvPr>
          <p:cNvPicPr>
            <a:picLocks noChangeAspect="1"/>
          </p:cNvPicPr>
          <p:nvPr/>
        </p:nvPicPr>
        <p:blipFill>
          <a:blip r:embed="rId3"/>
          <a:stretch>
            <a:fillRect/>
          </a:stretch>
        </p:blipFill>
        <p:spPr>
          <a:xfrm flipH="1">
            <a:off x="-1856232" y="-33291"/>
            <a:ext cx="45719" cy="6858000"/>
          </a:xfrm>
          <a:prstGeom prst="rect">
            <a:avLst/>
          </a:prstGeom>
        </p:spPr>
      </p:pic>
      <p:sp>
        <p:nvSpPr>
          <p:cNvPr id="9" name="TextBox 8">
            <a:extLst>
              <a:ext uri="{FF2B5EF4-FFF2-40B4-BE49-F238E27FC236}">
                <a16:creationId xmlns:a16="http://schemas.microsoft.com/office/drawing/2014/main" id="{17E72C85-715F-2C91-E8DC-EFE5510D4C8B}"/>
              </a:ext>
            </a:extLst>
          </p:cNvPr>
          <p:cNvSpPr txBox="1"/>
          <p:nvPr/>
        </p:nvSpPr>
        <p:spPr>
          <a:xfrm>
            <a:off x="-1461844" y="1267876"/>
            <a:ext cx="556586" cy="369332"/>
          </a:xfrm>
          <a:prstGeom prst="rect">
            <a:avLst/>
          </a:prstGeom>
          <a:noFill/>
        </p:spPr>
        <p:txBody>
          <a:bodyPr wrap="square" rtlCol="0">
            <a:spAutoFit/>
          </a:bodyPr>
          <a:lstStyle/>
          <a:p>
            <a:endParaRPr lang="en-IN" dirty="0"/>
          </a:p>
        </p:txBody>
      </p:sp>
      <p:pic>
        <p:nvPicPr>
          <p:cNvPr id="5122" name="Picture 2" descr="Abstract blue light color background, large banner illustration. | CanStock">
            <a:extLst>
              <a:ext uri="{FF2B5EF4-FFF2-40B4-BE49-F238E27FC236}">
                <a16:creationId xmlns:a16="http://schemas.microsoft.com/office/drawing/2014/main" id="{54325647-5911-DD2E-34C7-72FA35AD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0" y="0"/>
            <a:ext cx="5047489" cy="740397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DA44A2-4555-2741-9BD0-84986E35781B}"/>
              </a:ext>
            </a:extLst>
          </p:cNvPr>
          <p:cNvSpPr txBox="1"/>
          <p:nvPr/>
        </p:nvSpPr>
        <p:spPr>
          <a:xfrm>
            <a:off x="612560" y="2367171"/>
            <a:ext cx="4927106" cy="2123658"/>
          </a:xfrm>
          <a:prstGeom prst="rect">
            <a:avLst/>
          </a:prstGeom>
          <a:noFill/>
        </p:spPr>
        <p:txBody>
          <a:bodyPr wrap="square" rtlCol="0">
            <a:spAutoFit/>
          </a:bodyPr>
          <a:lstStyle/>
          <a:p>
            <a:r>
              <a:rPr lang="en-IN" sz="6600" b="1" i="0" u="sng" dirty="0">
                <a:solidFill>
                  <a:schemeClr val="accent1">
                    <a:lumMod val="50000"/>
                  </a:schemeClr>
                </a:solidFill>
                <a:effectLst/>
                <a:latin typeface="Script MT Bold" panose="03040602040607080904" pitchFamily="66" charset="0"/>
              </a:rPr>
              <a:t>Data</a:t>
            </a:r>
            <a:r>
              <a:rPr lang="en-IN" sz="6600" b="1" i="0" u="sng" dirty="0">
                <a:solidFill>
                  <a:schemeClr val="bg1"/>
                </a:solidFill>
                <a:effectLst/>
                <a:latin typeface="Script MT Bold" panose="03040602040607080904" pitchFamily="66" charset="0"/>
              </a:rPr>
              <a:t> </a:t>
            </a:r>
            <a:r>
              <a:rPr lang="en-IN" sz="6600" b="1" i="0" u="sng" dirty="0">
                <a:solidFill>
                  <a:schemeClr val="accent1">
                    <a:lumMod val="50000"/>
                  </a:schemeClr>
                </a:solidFill>
                <a:effectLst/>
                <a:latin typeface="Script MT Bold" panose="03040602040607080904" pitchFamily="66" charset="0"/>
              </a:rPr>
              <a:t>Preparation</a:t>
            </a:r>
          </a:p>
        </p:txBody>
      </p:sp>
    </p:spTree>
    <p:extLst>
      <p:ext uri="{BB962C8B-B14F-4D97-AF65-F5344CB8AC3E}">
        <p14:creationId xmlns:p14="http://schemas.microsoft.com/office/powerpoint/2010/main" val="2658117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EB5619-D8F7-49A6-1E55-B76A495B3239}"/>
              </a:ext>
            </a:extLst>
          </p:cNvPr>
          <p:cNvSpPr txBox="1"/>
          <p:nvPr/>
        </p:nvSpPr>
        <p:spPr>
          <a:xfrm>
            <a:off x="273969" y="2225502"/>
            <a:ext cx="5222591" cy="4154984"/>
          </a:xfrm>
          <a:prstGeom prst="rect">
            <a:avLst/>
          </a:prstGeom>
          <a:noFill/>
        </p:spPr>
        <p:txBody>
          <a:bodyPr wrap="square" rtlCol="0">
            <a:spAutoFit/>
          </a:bodyPr>
          <a:lstStyle/>
          <a:p>
            <a:r>
              <a:rPr lang="en-US" sz="2400" b="1" i="0" dirty="0">
                <a:effectLst/>
                <a:latin typeface="Centaur" panose="02030504050205020304" pitchFamily="18" charset="0"/>
              </a:rPr>
              <a:t>It is process of converting or mapping data from one </a:t>
            </a:r>
            <a:r>
              <a:rPr lang="en-US" sz="2400" b="1" i="0" dirty="0">
                <a:solidFill>
                  <a:schemeClr val="accent2">
                    <a:lumMod val="75000"/>
                  </a:schemeClr>
                </a:solidFill>
                <a:effectLst/>
                <a:latin typeface="Centaur" panose="02030504050205020304" pitchFamily="18" charset="0"/>
              </a:rPr>
              <a:t>raw</a:t>
            </a:r>
            <a:r>
              <a:rPr lang="en-US" sz="2400" b="1" i="0" dirty="0">
                <a:effectLst/>
                <a:latin typeface="Centaur" panose="02030504050205020304" pitchFamily="18" charset="0"/>
              </a:rPr>
              <a:t> form into another format to make it ready for further analysis.</a:t>
            </a:r>
          </a:p>
          <a:p>
            <a:endParaRPr lang="en-US" sz="2400" b="1" i="0" dirty="0">
              <a:effectLst/>
              <a:latin typeface="Centaur" panose="02030504050205020304" pitchFamily="18" charset="0"/>
            </a:endParaRPr>
          </a:p>
          <a:p>
            <a:r>
              <a:rPr lang="en-US" sz="2400" b="1" i="0" dirty="0">
                <a:solidFill>
                  <a:schemeClr val="accent2">
                    <a:lumMod val="75000"/>
                  </a:schemeClr>
                </a:solidFill>
                <a:effectLst/>
                <a:latin typeface="Centaur" panose="02030504050205020304" pitchFamily="18" charset="0"/>
              </a:rPr>
              <a:t>Data pre-processing </a:t>
            </a:r>
            <a:r>
              <a:rPr lang="en-US" sz="2400" b="1" i="0" dirty="0">
                <a:effectLst/>
                <a:latin typeface="Centaur" panose="02030504050205020304" pitchFamily="18" charset="0"/>
              </a:rPr>
              <a:t>is also often called “</a:t>
            </a:r>
            <a:r>
              <a:rPr lang="en-US" sz="2400" b="1" i="0" dirty="0">
                <a:solidFill>
                  <a:schemeClr val="accent2">
                    <a:lumMod val="75000"/>
                  </a:schemeClr>
                </a:solidFill>
                <a:effectLst/>
                <a:latin typeface="Centaur" panose="02030504050205020304" pitchFamily="18" charset="0"/>
              </a:rPr>
              <a:t>data cleaning</a:t>
            </a:r>
            <a:r>
              <a:rPr lang="en-US" sz="2400" b="1" i="0" dirty="0">
                <a:effectLst/>
                <a:latin typeface="Centaur" panose="02030504050205020304" pitchFamily="18" charset="0"/>
              </a:rPr>
              <a:t>’’ or “</a:t>
            </a:r>
            <a:r>
              <a:rPr lang="en-US" sz="2400" b="1" i="0" dirty="0">
                <a:solidFill>
                  <a:schemeClr val="accent2">
                    <a:lumMod val="75000"/>
                  </a:schemeClr>
                </a:solidFill>
                <a:effectLst/>
                <a:latin typeface="Centaur" panose="02030504050205020304" pitchFamily="18" charset="0"/>
              </a:rPr>
              <a:t>data wrangling</a:t>
            </a:r>
            <a:r>
              <a:rPr lang="en-US" sz="2400" b="1" i="0" dirty="0">
                <a:effectLst/>
                <a:latin typeface="Centaur" panose="02030504050205020304" pitchFamily="18" charset="0"/>
              </a:rPr>
              <a:t>”. Like we can count the number of empty values (</a:t>
            </a:r>
            <a:r>
              <a:rPr lang="en-US" sz="2400" b="1" i="0" dirty="0" err="1">
                <a:effectLst/>
                <a:latin typeface="Centaur" panose="02030504050205020304" pitchFamily="18" charset="0"/>
              </a:rPr>
              <a:t>NaN</a:t>
            </a:r>
            <a:r>
              <a:rPr lang="en-US" sz="2400" b="1" i="0" dirty="0">
                <a:effectLst/>
                <a:latin typeface="Centaur" panose="02030504050205020304" pitchFamily="18" charset="0"/>
              </a:rPr>
              <a:t>, </a:t>
            </a:r>
            <a:r>
              <a:rPr lang="en-US" sz="2400" b="1" i="0" dirty="0" err="1">
                <a:effectLst/>
                <a:latin typeface="Centaur" panose="02030504050205020304" pitchFamily="18" charset="0"/>
              </a:rPr>
              <a:t>na</a:t>
            </a:r>
            <a:r>
              <a:rPr lang="en-US" sz="2400" b="1" i="0" dirty="0">
                <a:effectLst/>
                <a:latin typeface="Centaur" panose="02030504050205020304" pitchFamily="18" charset="0"/>
              </a:rPr>
              <a:t>) in each column and can drop unnecessary columns</a:t>
            </a:r>
            <a:r>
              <a:rPr lang="en-US" sz="2400" b="1" dirty="0">
                <a:solidFill>
                  <a:srgbClr val="334960"/>
                </a:solidFill>
                <a:latin typeface="Centaur" panose="02030504050205020304" pitchFamily="18" charset="0"/>
              </a:rPr>
              <a:t>. B</a:t>
            </a:r>
            <a:r>
              <a:rPr lang="en-US" sz="2400" b="1" i="0" dirty="0">
                <a:solidFill>
                  <a:srgbClr val="334960"/>
                </a:solidFill>
                <a:effectLst/>
                <a:latin typeface="Centaur" panose="02030504050205020304" pitchFamily="18" charset="0"/>
              </a:rPr>
              <a:t>y performing filtering, grouping, and selecting appropriate data, </a:t>
            </a:r>
            <a:r>
              <a:rPr lang="en-US" sz="2400" b="1" dirty="0">
                <a:solidFill>
                  <a:srgbClr val="334960"/>
                </a:solidFill>
                <a:latin typeface="Centaur" panose="02030504050205020304" pitchFamily="18" charset="0"/>
              </a:rPr>
              <a:t>a</a:t>
            </a:r>
            <a:r>
              <a:rPr lang="en-US" sz="2400" b="1" i="0" dirty="0">
                <a:solidFill>
                  <a:srgbClr val="334960"/>
                </a:solidFill>
                <a:effectLst/>
                <a:latin typeface="Centaur" panose="02030504050205020304" pitchFamily="18" charset="0"/>
              </a:rPr>
              <a:t>ccuracy and performance of the model </a:t>
            </a:r>
            <a:r>
              <a:rPr lang="en-US" sz="2400" b="1" dirty="0">
                <a:solidFill>
                  <a:srgbClr val="334960"/>
                </a:solidFill>
                <a:latin typeface="Centaur" panose="02030504050205020304" pitchFamily="18" charset="0"/>
              </a:rPr>
              <a:t>will</a:t>
            </a:r>
            <a:r>
              <a:rPr lang="en-US" sz="2400" b="1" i="0" dirty="0">
                <a:solidFill>
                  <a:srgbClr val="334960"/>
                </a:solidFill>
                <a:effectLst/>
                <a:latin typeface="Centaur" panose="02030504050205020304" pitchFamily="18" charset="0"/>
              </a:rPr>
              <a:t> be increased.</a:t>
            </a:r>
            <a:endParaRPr lang="en-IN" sz="2400" b="1" dirty="0">
              <a:latin typeface="Centaur" panose="02030504050205020304" pitchFamily="18" charset="0"/>
            </a:endParaRPr>
          </a:p>
        </p:txBody>
      </p:sp>
      <p:pic>
        <p:nvPicPr>
          <p:cNvPr id="3074" name="Picture 2" descr="Data Wrangling — Raw to Clean Transformation | by Suraj Gurav | Towards Data  Science">
            <a:extLst>
              <a:ext uri="{FF2B5EF4-FFF2-40B4-BE49-F238E27FC236}">
                <a16:creationId xmlns:a16="http://schemas.microsoft.com/office/drawing/2014/main" id="{60AA3C41-7426-645F-1919-DEB5BAD79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6560" y="1790731"/>
            <a:ext cx="7605982" cy="45897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range background Images - Free Download on Freepik">
            <a:extLst>
              <a:ext uri="{FF2B5EF4-FFF2-40B4-BE49-F238E27FC236}">
                <a16:creationId xmlns:a16="http://schemas.microsoft.com/office/drawing/2014/main" id="{50A19539-98E2-8FCA-04FC-2AA2DB287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1500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2DC575-7B46-9C2A-8D90-715B36AE565C}"/>
              </a:ext>
            </a:extLst>
          </p:cNvPr>
          <p:cNvSpPr txBox="1"/>
          <p:nvPr/>
        </p:nvSpPr>
        <p:spPr>
          <a:xfrm>
            <a:off x="3864745" y="190844"/>
            <a:ext cx="5634361" cy="923330"/>
          </a:xfrm>
          <a:prstGeom prst="rect">
            <a:avLst/>
          </a:prstGeom>
          <a:noFill/>
        </p:spPr>
        <p:txBody>
          <a:bodyPr wrap="square" rtlCol="0">
            <a:spAutoFit/>
          </a:bodyPr>
          <a:lstStyle/>
          <a:p>
            <a:r>
              <a:rPr lang="en-IN" sz="5400" u="sng" dirty="0">
                <a:solidFill>
                  <a:schemeClr val="accent6">
                    <a:lumMod val="50000"/>
                  </a:schemeClr>
                </a:solidFill>
                <a:latin typeface="Script MT Bold" panose="03040602040607080904" pitchFamily="66" charset="0"/>
              </a:rPr>
              <a:t>Data Wrangling</a:t>
            </a:r>
          </a:p>
        </p:txBody>
      </p:sp>
    </p:spTree>
    <p:extLst>
      <p:ext uri="{BB962C8B-B14F-4D97-AF65-F5344CB8AC3E}">
        <p14:creationId xmlns:p14="http://schemas.microsoft.com/office/powerpoint/2010/main" val="1865858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31A3D5-E35C-2149-B420-D6098D8A7FFE}"/>
              </a:ext>
            </a:extLst>
          </p:cNvPr>
          <p:cNvSpPr txBox="1"/>
          <p:nvPr/>
        </p:nvSpPr>
        <p:spPr>
          <a:xfrm>
            <a:off x="843379" y="681737"/>
            <a:ext cx="10037686" cy="1323439"/>
          </a:xfrm>
          <a:prstGeom prst="rect">
            <a:avLst/>
          </a:prstGeom>
          <a:noFill/>
        </p:spPr>
        <p:txBody>
          <a:bodyPr wrap="square" rtlCol="0">
            <a:spAutoFit/>
          </a:bodyPr>
          <a:lstStyle/>
          <a:p>
            <a:r>
              <a:rPr lang="en-US" sz="3200" b="1" i="0" u="sng" dirty="0">
                <a:solidFill>
                  <a:schemeClr val="accent1">
                    <a:lumMod val="50000"/>
                  </a:schemeClr>
                </a:solidFill>
                <a:effectLst/>
                <a:latin typeface="Centaur" panose="02030504050205020304" pitchFamily="18" charset="0"/>
              </a:rPr>
              <a:t>Exploratory Data Analysis </a:t>
            </a:r>
            <a:r>
              <a:rPr lang="en-US" sz="2400" b="1" i="0" dirty="0">
                <a:effectLst/>
                <a:latin typeface="Centaur" panose="02030504050205020304" pitchFamily="18" charset="0"/>
              </a:rPr>
              <a:t>refers to the critical process of performing initial investigations on data so as to discover patterns, to spot anomalies, to test hypothesis &amp; to check assumptions with the help of summary statistics and </a:t>
            </a:r>
            <a:r>
              <a:rPr lang="en-US" sz="2400" b="1" i="0" dirty="0">
                <a:solidFill>
                  <a:srgbClr val="00B0F0"/>
                </a:solidFill>
                <a:effectLst/>
                <a:latin typeface="Centaur" panose="02030504050205020304" pitchFamily="18" charset="0"/>
              </a:rPr>
              <a:t>graphical representations</a:t>
            </a:r>
            <a:r>
              <a:rPr lang="en-US" sz="2400" b="1" i="0" dirty="0">
                <a:solidFill>
                  <a:schemeClr val="accent1">
                    <a:lumMod val="50000"/>
                  </a:schemeClr>
                </a:solidFill>
                <a:effectLst/>
                <a:latin typeface="Centaur" panose="02030504050205020304" pitchFamily="18" charset="0"/>
              </a:rPr>
              <a:t>.</a:t>
            </a:r>
            <a:endParaRPr lang="en-IN" sz="2400" b="1" dirty="0">
              <a:solidFill>
                <a:schemeClr val="accent1">
                  <a:lumMod val="50000"/>
                </a:schemeClr>
              </a:solidFill>
              <a:latin typeface="Centaur" panose="02030504050205020304" pitchFamily="18" charset="0"/>
            </a:endParaRPr>
          </a:p>
        </p:txBody>
      </p:sp>
      <p:pic>
        <p:nvPicPr>
          <p:cNvPr id="4098" name="Picture 2" descr="Exploratory Data Analysis – An Important Step in Data Science - CAMELOT Blog">
            <a:extLst>
              <a:ext uri="{FF2B5EF4-FFF2-40B4-BE49-F238E27FC236}">
                <a16:creationId xmlns:a16="http://schemas.microsoft.com/office/drawing/2014/main" id="{532126B8-9B1D-F7A9-A01E-33E2DF956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936" y="2005176"/>
            <a:ext cx="9570128" cy="50691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Photo | Abstract luxury gradient blue background smooth ...">
            <a:extLst>
              <a:ext uri="{FF2B5EF4-FFF2-40B4-BE49-F238E27FC236}">
                <a16:creationId xmlns:a16="http://schemas.microsoft.com/office/drawing/2014/main" id="{F2C35C2F-F9BD-E2BA-EC04-58741FCB6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853" y="0"/>
            <a:ext cx="45719" cy="960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243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F4CF6C-966A-C171-C582-A58A9F0CBB1A}"/>
              </a:ext>
            </a:extLst>
          </p:cNvPr>
          <p:cNvSpPr txBox="1"/>
          <p:nvPr/>
        </p:nvSpPr>
        <p:spPr>
          <a:xfrm>
            <a:off x="1535837" y="541538"/>
            <a:ext cx="3693111" cy="646331"/>
          </a:xfrm>
          <a:prstGeom prst="rect">
            <a:avLst/>
          </a:prstGeom>
          <a:noFill/>
        </p:spPr>
        <p:txBody>
          <a:bodyPr wrap="square" rtlCol="0">
            <a:spAutoFit/>
          </a:bodyPr>
          <a:lstStyle/>
          <a:p>
            <a:r>
              <a:rPr lang="en-IN" b="1" i="0" dirty="0">
                <a:effectLst/>
                <a:latin typeface="-apple-system"/>
              </a:rPr>
              <a:t>Visualizing the data</a:t>
            </a:r>
          </a:p>
          <a:p>
            <a:endParaRPr lang="en-IN" dirty="0"/>
          </a:p>
        </p:txBody>
      </p:sp>
      <p:pic>
        <p:nvPicPr>
          <p:cNvPr id="4" name="Picture 3">
            <a:extLst>
              <a:ext uri="{FF2B5EF4-FFF2-40B4-BE49-F238E27FC236}">
                <a16:creationId xmlns:a16="http://schemas.microsoft.com/office/drawing/2014/main" id="{8F1EEAA2-C557-2BB4-B515-4808FAC1A095}"/>
              </a:ext>
            </a:extLst>
          </p:cNvPr>
          <p:cNvPicPr>
            <a:picLocks noChangeAspect="1"/>
          </p:cNvPicPr>
          <p:nvPr/>
        </p:nvPicPr>
        <p:blipFill>
          <a:blip r:embed="rId2"/>
          <a:stretch>
            <a:fillRect/>
          </a:stretch>
        </p:blipFill>
        <p:spPr>
          <a:xfrm>
            <a:off x="1043282" y="2089683"/>
            <a:ext cx="4292198" cy="3665538"/>
          </a:xfrm>
          <a:prstGeom prst="rect">
            <a:avLst/>
          </a:prstGeom>
        </p:spPr>
      </p:pic>
      <p:pic>
        <p:nvPicPr>
          <p:cNvPr id="5" name="Picture 4">
            <a:extLst>
              <a:ext uri="{FF2B5EF4-FFF2-40B4-BE49-F238E27FC236}">
                <a16:creationId xmlns:a16="http://schemas.microsoft.com/office/drawing/2014/main" id="{1D861D4F-86AD-1848-D02C-1C6757E02E41}"/>
              </a:ext>
            </a:extLst>
          </p:cNvPr>
          <p:cNvPicPr>
            <a:picLocks noChangeAspect="1"/>
          </p:cNvPicPr>
          <p:nvPr/>
        </p:nvPicPr>
        <p:blipFill>
          <a:blip r:embed="rId3"/>
          <a:stretch>
            <a:fillRect/>
          </a:stretch>
        </p:blipFill>
        <p:spPr>
          <a:xfrm>
            <a:off x="6480946" y="1355329"/>
            <a:ext cx="4880836" cy="5134247"/>
          </a:xfrm>
          <a:prstGeom prst="rect">
            <a:avLst/>
          </a:prstGeom>
        </p:spPr>
      </p:pic>
      <p:pic>
        <p:nvPicPr>
          <p:cNvPr id="6146" name="Picture 2" descr="Blue background Images - Free Download on Freepik">
            <a:extLst>
              <a:ext uri="{FF2B5EF4-FFF2-40B4-BE49-F238E27FC236}">
                <a16:creationId xmlns:a16="http://schemas.microsoft.com/office/drawing/2014/main" id="{A5DBF766-18DD-27FD-95D4-03CD4699D7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964"/>
            <a:ext cx="12192000" cy="13642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F1E29A0-DBB4-635A-01E6-BEF623B67DB9}"/>
              </a:ext>
            </a:extLst>
          </p:cNvPr>
          <p:cNvSpPr txBox="1"/>
          <p:nvPr/>
        </p:nvSpPr>
        <p:spPr>
          <a:xfrm>
            <a:off x="3514079" y="215999"/>
            <a:ext cx="6897949" cy="923330"/>
          </a:xfrm>
          <a:prstGeom prst="rect">
            <a:avLst/>
          </a:prstGeom>
          <a:noFill/>
        </p:spPr>
        <p:txBody>
          <a:bodyPr wrap="square" rtlCol="0">
            <a:spAutoFit/>
          </a:bodyPr>
          <a:lstStyle/>
          <a:p>
            <a:r>
              <a:rPr lang="en-IN" sz="5400" u="sng" dirty="0">
                <a:solidFill>
                  <a:schemeClr val="bg1"/>
                </a:solidFill>
                <a:latin typeface="Script MT Bold" panose="03040602040607080904" pitchFamily="66" charset="0"/>
              </a:rPr>
              <a:t>Visualizing</a:t>
            </a:r>
            <a:r>
              <a:rPr lang="en-IN" sz="5400" dirty="0">
                <a:solidFill>
                  <a:schemeClr val="bg1"/>
                </a:solidFill>
                <a:latin typeface="Script MT Bold" panose="03040602040607080904" pitchFamily="66" charset="0"/>
              </a:rPr>
              <a:t> </a:t>
            </a:r>
            <a:r>
              <a:rPr lang="en-IN" sz="5400" u="sng" dirty="0">
                <a:solidFill>
                  <a:schemeClr val="bg1"/>
                </a:solidFill>
                <a:latin typeface="Script MT Bold" panose="03040602040607080904" pitchFamily="66" charset="0"/>
              </a:rPr>
              <a:t>data</a:t>
            </a:r>
          </a:p>
        </p:txBody>
      </p:sp>
      <p:sp>
        <p:nvSpPr>
          <p:cNvPr id="7" name="TextBox 6">
            <a:extLst>
              <a:ext uri="{FF2B5EF4-FFF2-40B4-BE49-F238E27FC236}">
                <a16:creationId xmlns:a16="http://schemas.microsoft.com/office/drawing/2014/main" id="{D0296FB5-1878-2D89-2D02-A342F3A6F00E}"/>
              </a:ext>
            </a:extLst>
          </p:cNvPr>
          <p:cNvSpPr txBox="1"/>
          <p:nvPr/>
        </p:nvSpPr>
        <p:spPr>
          <a:xfrm>
            <a:off x="2487103" y="6273545"/>
            <a:ext cx="3608897" cy="461665"/>
          </a:xfrm>
          <a:prstGeom prst="rect">
            <a:avLst/>
          </a:prstGeom>
          <a:noFill/>
        </p:spPr>
        <p:txBody>
          <a:bodyPr wrap="square" rtlCol="0">
            <a:spAutoFit/>
          </a:bodyPr>
          <a:lstStyle/>
          <a:p>
            <a:r>
              <a:rPr lang="en-IN" sz="2400" b="1" dirty="0">
                <a:latin typeface="Centaur" panose="02030504050205020304" pitchFamily="18" charset="0"/>
              </a:rPr>
              <a:t> </a:t>
            </a:r>
            <a:r>
              <a:rPr lang="en-IN" sz="2400" b="1" dirty="0" err="1">
                <a:latin typeface="Centaur" panose="02030504050205020304" pitchFamily="18" charset="0"/>
              </a:rPr>
              <a:t>Piechart</a:t>
            </a:r>
            <a:endParaRPr lang="en-IN" sz="2400" b="1" dirty="0">
              <a:latin typeface="Centaur" panose="02030504050205020304" pitchFamily="18" charset="0"/>
            </a:endParaRPr>
          </a:p>
        </p:txBody>
      </p:sp>
      <p:sp>
        <p:nvSpPr>
          <p:cNvPr id="8" name="TextBox 7">
            <a:extLst>
              <a:ext uri="{FF2B5EF4-FFF2-40B4-BE49-F238E27FC236}">
                <a16:creationId xmlns:a16="http://schemas.microsoft.com/office/drawing/2014/main" id="{61A0596E-D51D-1EFD-A3DE-E8D7EE434F79}"/>
              </a:ext>
            </a:extLst>
          </p:cNvPr>
          <p:cNvSpPr txBox="1"/>
          <p:nvPr/>
        </p:nvSpPr>
        <p:spPr>
          <a:xfrm>
            <a:off x="7408752" y="6273545"/>
            <a:ext cx="4403325" cy="461665"/>
          </a:xfrm>
          <a:prstGeom prst="rect">
            <a:avLst/>
          </a:prstGeom>
          <a:noFill/>
        </p:spPr>
        <p:txBody>
          <a:bodyPr wrap="square" rtlCol="0">
            <a:spAutoFit/>
          </a:bodyPr>
          <a:lstStyle/>
          <a:p>
            <a:r>
              <a:rPr lang="en-IN" sz="2400" b="1" dirty="0">
                <a:latin typeface="Centaur" panose="02030504050205020304" pitchFamily="18" charset="0"/>
              </a:rPr>
              <a:t>Boxplot for all columns</a:t>
            </a:r>
          </a:p>
        </p:txBody>
      </p:sp>
    </p:spTree>
    <p:extLst>
      <p:ext uri="{BB962C8B-B14F-4D97-AF65-F5344CB8AC3E}">
        <p14:creationId xmlns:p14="http://schemas.microsoft.com/office/powerpoint/2010/main" val="17525389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1836</TotalTime>
  <Words>1116</Words>
  <Application>Microsoft Office PowerPoint</Application>
  <PresentationFormat>Widescreen</PresentationFormat>
  <Paragraphs>73</Paragraphs>
  <Slides>18</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vt:i4>
      </vt:variant>
    </vt:vector>
  </HeadingPairs>
  <TitlesOfParts>
    <vt:vector size="33" baseType="lpstr">
      <vt:lpstr>Algerian</vt:lpstr>
      <vt:lpstr>-apple-system</vt:lpstr>
      <vt:lpstr>Arial</vt:lpstr>
      <vt:lpstr>Brush Script MT</vt:lpstr>
      <vt:lpstr>Calibri</vt:lpstr>
      <vt:lpstr>Calibri Light</vt:lpstr>
      <vt:lpstr>Cambria</vt:lpstr>
      <vt:lpstr>Centaur</vt:lpstr>
      <vt:lpstr>Lucida Calligraphy</vt:lpstr>
      <vt:lpstr>Script MT Bold</vt:lpstr>
      <vt:lpstr>Snap ITC</vt:lpstr>
      <vt:lpstr>Times New Roman</vt:lpstr>
      <vt:lpstr>Viner Hand ITC</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jashan Deep</dc:creator>
  <cp:lastModifiedBy>jashan Deep</cp:lastModifiedBy>
  <cp:revision>25</cp:revision>
  <dcterms:created xsi:type="dcterms:W3CDTF">2022-10-11T15:53:49Z</dcterms:created>
  <dcterms:modified xsi:type="dcterms:W3CDTF">2023-10-29T07:33:48Z</dcterms:modified>
</cp:coreProperties>
</file>